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88" r:id="rId4"/>
    <p:sldId id="257" r:id="rId5"/>
    <p:sldId id="258" r:id="rId6"/>
    <p:sldId id="262" r:id="rId7"/>
    <p:sldId id="259" r:id="rId8"/>
    <p:sldId id="260" r:id="rId9"/>
    <p:sldId id="289" r:id="rId10"/>
    <p:sldId id="261" r:id="rId11"/>
    <p:sldId id="271" r:id="rId12"/>
    <p:sldId id="270" r:id="rId13"/>
    <p:sldId id="290" r:id="rId14"/>
    <p:sldId id="264" r:id="rId15"/>
    <p:sldId id="266" r:id="rId16"/>
    <p:sldId id="300" r:id="rId17"/>
    <p:sldId id="267" r:id="rId18"/>
    <p:sldId id="268" r:id="rId19"/>
    <p:sldId id="298" r:id="rId20"/>
    <p:sldId id="299" r:id="rId21"/>
    <p:sldId id="269" r:id="rId22"/>
    <p:sldId id="291" r:id="rId23"/>
    <p:sldId id="265" r:id="rId24"/>
    <p:sldId id="272" r:id="rId25"/>
    <p:sldId id="273" r:id="rId26"/>
    <p:sldId id="301" r:id="rId27"/>
    <p:sldId id="302" r:id="rId28"/>
    <p:sldId id="303" r:id="rId29"/>
    <p:sldId id="333" r:id="rId30"/>
    <p:sldId id="319" r:id="rId31"/>
    <p:sldId id="318" r:id="rId32"/>
    <p:sldId id="330" r:id="rId33"/>
    <p:sldId id="331" r:id="rId34"/>
    <p:sldId id="292" r:id="rId35"/>
    <p:sldId id="274" r:id="rId36"/>
    <p:sldId id="275" r:id="rId37"/>
    <p:sldId id="276" r:id="rId38"/>
    <p:sldId id="277" r:id="rId39"/>
    <p:sldId id="278" r:id="rId40"/>
    <p:sldId id="279" r:id="rId41"/>
    <p:sldId id="293" r:id="rId42"/>
    <p:sldId id="280" r:id="rId43"/>
    <p:sldId id="284" r:id="rId44"/>
    <p:sldId id="286" r:id="rId45"/>
    <p:sldId id="285" r:id="rId46"/>
    <p:sldId id="281" r:id="rId47"/>
    <p:sldId id="287" r:id="rId48"/>
    <p:sldId id="304" r:id="rId49"/>
    <p:sldId id="283" r:id="rId50"/>
    <p:sldId id="338" r:id="rId51"/>
    <p:sldId id="282" r:id="rId52"/>
    <p:sldId id="339" r:id="rId53"/>
    <p:sldId id="294" r:id="rId54"/>
    <p:sldId id="305" r:id="rId55"/>
    <p:sldId id="311" r:id="rId56"/>
    <p:sldId id="312" r:id="rId57"/>
    <p:sldId id="316" r:id="rId58"/>
    <p:sldId id="314" r:id="rId59"/>
    <p:sldId id="328" r:id="rId60"/>
    <p:sldId id="315" r:id="rId61"/>
    <p:sldId id="310" r:id="rId62"/>
    <p:sldId id="313" r:id="rId63"/>
    <p:sldId id="322" r:id="rId64"/>
    <p:sldId id="323" r:id="rId65"/>
    <p:sldId id="324" r:id="rId66"/>
    <p:sldId id="317" r:id="rId67"/>
    <p:sldId id="296" r:id="rId68"/>
    <p:sldId id="320" r:id="rId69"/>
    <p:sldId id="321" r:id="rId70"/>
    <p:sldId id="325" r:id="rId71"/>
    <p:sldId id="326" r:id="rId72"/>
    <p:sldId id="327" r:id="rId73"/>
    <p:sldId id="329" r:id="rId74"/>
    <p:sldId id="306" r:id="rId75"/>
    <p:sldId id="337" r:id="rId76"/>
    <p:sldId id="307" r:id="rId77"/>
    <p:sldId id="332" r:id="rId78"/>
    <p:sldId id="335" r:id="rId79"/>
    <p:sldId id="336" r:id="rId80"/>
    <p:sldId id="308" r:id="rId81"/>
    <p:sldId id="309" r:id="rId82"/>
    <p:sldId id="334"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43A87DA-D969-40E6-BF54-3B477D3B2D8F}" type="datetimeFigureOut">
              <a:rPr lang="en-US" smtClean="0"/>
              <a:pPr/>
              <a:t>11/5/2011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4722A10-931E-469F-8844-F8328E07E55C}"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3A87DA-D969-40E6-BF54-3B477D3B2D8F}" type="datetimeFigureOut">
              <a:rPr lang="en-US" smtClean="0"/>
              <a:pPr/>
              <a:t>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22A10-931E-469F-8844-F8328E07E5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3A87DA-D969-40E6-BF54-3B477D3B2D8F}" type="datetimeFigureOut">
              <a:rPr lang="en-US" smtClean="0"/>
              <a:pPr/>
              <a:t>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22A10-931E-469F-8844-F8328E07E5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43A87DA-D969-40E6-BF54-3B477D3B2D8F}" type="datetimeFigureOut">
              <a:rPr lang="en-US" smtClean="0"/>
              <a:pPr/>
              <a:t>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22A10-931E-469F-8844-F8328E07E55C}"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43A87DA-D969-40E6-BF54-3B477D3B2D8F}" type="datetimeFigureOut">
              <a:rPr lang="en-US" smtClean="0"/>
              <a:pPr/>
              <a:t>11/5/2011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4722A10-931E-469F-8844-F8328E07E55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43A87DA-D969-40E6-BF54-3B477D3B2D8F}" type="datetimeFigureOut">
              <a:rPr lang="en-US" smtClean="0"/>
              <a:pPr/>
              <a:t>11/5/2011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22A10-931E-469F-8844-F8328E07E55C}"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43A87DA-D969-40E6-BF54-3B477D3B2D8F}" type="datetimeFigureOut">
              <a:rPr lang="en-US" smtClean="0"/>
              <a:pPr/>
              <a:t>11/5/2011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722A10-931E-469F-8844-F8328E07E55C}"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43A87DA-D969-40E6-BF54-3B477D3B2D8F}" type="datetimeFigureOut">
              <a:rPr lang="en-US" smtClean="0"/>
              <a:pPr/>
              <a:t>11/5/2011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722A10-931E-469F-8844-F8328E07E55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3A87DA-D969-40E6-BF54-3B477D3B2D8F}" type="datetimeFigureOut">
              <a:rPr lang="en-US" smtClean="0"/>
              <a:pPr/>
              <a:t>11/5/2011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722A10-931E-469F-8844-F8328E07E5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43A87DA-D969-40E6-BF54-3B477D3B2D8F}" type="datetimeFigureOut">
              <a:rPr lang="en-US" smtClean="0"/>
              <a:pPr/>
              <a:t>11/5/2011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22A10-931E-469F-8844-F8328E07E55C}"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43A87DA-D969-40E6-BF54-3B477D3B2D8F}" type="datetimeFigureOut">
              <a:rPr lang="en-US" smtClean="0"/>
              <a:pPr/>
              <a:t>11/5/2011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C4722A10-931E-469F-8844-F8328E07E55C}"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43A87DA-D969-40E6-BF54-3B477D3B2D8F}" type="datetimeFigureOut">
              <a:rPr lang="en-US" smtClean="0"/>
              <a:pPr/>
              <a:t>11/5/2011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4722A10-931E-469F-8844-F8328E07E55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Brian Kim Stefans, UCLA</a:t>
            </a:r>
            <a:endParaRPr lang="en-US" dirty="0"/>
          </a:p>
        </p:txBody>
      </p:sp>
      <p:sp>
        <p:nvSpPr>
          <p:cNvPr id="2" name="Title 1"/>
          <p:cNvSpPr>
            <a:spLocks noGrp="1"/>
          </p:cNvSpPr>
          <p:nvPr>
            <p:ph type="ctrTitle"/>
          </p:nvPr>
        </p:nvSpPr>
        <p:spPr/>
        <p:txBody>
          <a:bodyPr>
            <a:normAutofit/>
          </a:bodyPr>
          <a:lstStyle/>
          <a:p>
            <a:r>
              <a:rPr lang="en-US" dirty="0" smtClean="0"/>
              <a:t>“</a:t>
            </a:r>
            <a:r>
              <a:rPr lang="en-US" dirty="0" err="1" smtClean="0"/>
              <a:t>Zine</a:t>
            </a:r>
            <a:r>
              <a:rPr lang="en-US" dirty="0" smtClean="0"/>
              <a:t> Days”: Rimbaud, Punk, the </a:t>
            </a:r>
            <a:br>
              <a:rPr lang="en-US" dirty="0" smtClean="0"/>
            </a:br>
            <a:r>
              <a:rPr lang="en-US" dirty="0" smtClean="0"/>
              <a:t>New York School and </a:t>
            </a:r>
            <a:r>
              <a:rPr lang="en-US" i="1" dirty="0" smtClean="0"/>
              <a:t>Little Caesar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4" name="Content Placeholder 3" descr="rimbaud.jpg"/>
          <p:cNvPicPr>
            <a:picLocks noGrp="1" noChangeAspect="1"/>
          </p:cNvPicPr>
          <p:nvPr>
            <p:ph sz="quarter" idx="1"/>
          </p:nvPr>
        </p:nvPicPr>
        <p:blipFill>
          <a:blip r:embed="rId2" cstate="print"/>
          <a:stretch>
            <a:fillRect/>
          </a:stretch>
        </p:blipFill>
        <p:spPr>
          <a:xfrm>
            <a:off x="351490" y="228600"/>
            <a:ext cx="8487710" cy="62484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imbaud_photo_fd-transpa.gif"/>
          <p:cNvPicPr>
            <a:picLocks noGrp="1" noChangeAspect="1"/>
          </p:cNvPicPr>
          <p:nvPr>
            <p:ph sz="quarter" idx="1"/>
          </p:nvPr>
        </p:nvPicPr>
        <p:blipFill>
          <a:blip r:embed="rId2" cstate="print"/>
          <a:stretch>
            <a:fillRect/>
          </a:stretch>
        </p:blipFill>
        <p:spPr>
          <a:xfrm>
            <a:off x="1752600" y="19431"/>
            <a:ext cx="5410200" cy="6681597"/>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ittle caesar 5 cover cropped.jpg"/>
          <p:cNvPicPr>
            <a:picLocks noGrp="1" noChangeAspect="1"/>
          </p:cNvPicPr>
          <p:nvPr>
            <p:ph sz="quarter" idx="1"/>
          </p:nvPr>
        </p:nvPicPr>
        <p:blipFill>
          <a:blip r:embed="rId2" cstate="print"/>
          <a:stretch>
            <a:fillRect/>
          </a:stretch>
        </p:blipFill>
        <p:spPr>
          <a:xfrm>
            <a:off x="2438400" y="128853"/>
            <a:ext cx="4209441" cy="6576747"/>
          </a:xfrm>
        </p:spPr>
      </p:pic>
      <p:sp>
        <p:nvSpPr>
          <p:cNvPr id="6" name="Rectangle 5"/>
          <p:cNvSpPr/>
          <p:nvPr/>
        </p:nvSpPr>
        <p:spPr>
          <a:xfrm>
            <a:off x="3228459" y="3244334"/>
            <a:ext cx="2687082" cy="369332"/>
          </a:xfrm>
          <a:prstGeom prst="rect">
            <a:avLst/>
          </a:prstGeom>
        </p:spPr>
        <p:txBody>
          <a:bodyPr wrap="none">
            <a:spAutoFit/>
          </a:bodyPr>
          <a:lstStyle/>
          <a:p>
            <a:r>
              <a:rPr lang="en-US" dirty="0" smtClean="0"/>
              <a:t>Arthur Rimbaud (1854-1891)</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90800"/>
            <a:ext cx="7391400" cy="1143000"/>
          </a:xfrm>
        </p:spPr>
        <p:txBody>
          <a:bodyPr>
            <a:normAutofit/>
          </a:bodyPr>
          <a:lstStyle/>
          <a:p>
            <a:pPr algn="ctr"/>
            <a:r>
              <a:rPr lang="en-US" dirty="0" smtClean="0">
                <a:latin typeface="Aharoni" pitchFamily="2" charset="-79"/>
                <a:cs typeface="Aharoni" pitchFamily="2" charset="-79"/>
              </a:rPr>
              <a:t>Punk</a:t>
            </a:r>
            <a:endParaRPr lang="en-US"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pic>
        <p:nvPicPr>
          <p:cNvPr id="4" name="Content Placeholder 3" descr="johnnyrotten.jpg"/>
          <p:cNvPicPr>
            <a:picLocks noGrp="1" noChangeAspect="1"/>
          </p:cNvPicPr>
          <p:nvPr>
            <p:ph sz="quarter" idx="1"/>
          </p:nvPr>
        </p:nvPicPr>
        <p:blipFill>
          <a:blip r:embed="rId2" cstate="print"/>
          <a:stretch>
            <a:fillRect/>
          </a:stretch>
        </p:blipFill>
        <p:spPr>
          <a:xfrm>
            <a:off x="2133600" y="168031"/>
            <a:ext cx="4876799" cy="652026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id-vicious--large-msg-121960410712.jpg"/>
          <p:cNvPicPr>
            <a:picLocks noGrp="1" noChangeAspect="1"/>
          </p:cNvPicPr>
          <p:nvPr>
            <p:ph sz="quarter" idx="1"/>
          </p:nvPr>
        </p:nvPicPr>
        <p:blipFill>
          <a:blip r:embed="rId2" cstate="print"/>
          <a:stretch>
            <a:fillRect/>
          </a:stretch>
        </p:blipFill>
        <p:spPr>
          <a:xfrm>
            <a:off x="2514600" y="142647"/>
            <a:ext cx="4267200" cy="656295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arby-crash 01.jpg"/>
          <p:cNvPicPr>
            <a:picLocks noGrp="1" noChangeAspect="1"/>
          </p:cNvPicPr>
          <p:nvPr>
            <p:ph sz="quarter" idx="1"/>
          </p:nvPr>
        </p:nvPicPr>
        <p:blipFill>
          <a:blip r:embed="rId2" cstate="print"/>
          <a:stretch>
            <a:fillRect/>
          </a:stretch>
        </p:blipFill>
        <p:spPr>
          <a:xfrm>
            <a:off x="190500" y="457200"/>
            <a:ext cx="8801100" cy="58674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77-11-23-3-34-darbymasque2.jpg"/>
          <p:cNvPicPr>
            <a:picLocks noGrp="1" noChangeAspect="1"/>
          </p:cNvPicPr>
          <p:nvPr>
            <p:ph sz="quarter" idx="1"/>
          </p:nvPr>
        </p:nvPicPr>
        <p:blipFill>
          <a:blip r:embed="rId2" cstate="print"/>
          <a:stretch>
            <a:fillRect/>
          </a:stretch>
        </p:blipFill>
        <p:spPr>
          <a:xfrm>
            <a:off x="2438400" y="152400"/>
            <a:ext cx="4419600" cy="6467707"/>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arby crash.jpg"/>
          <p:cNvPicPr>
            <a:picLocks noGrp="1" noChangeAspect="1"/>
          </p:cNvPicPr>
          <p:nvPr>
            <p:ph sz="quarter" idx="1"/>
          </p:nvPr>
        </p:nvPicPr>
        <p:blipFill>
          <a:blip r:embed="rId2" cstate="print"/>
          <a:stretch>
            <a:fillRect/>
          </a:stretch>
        </p:blipFill>
        <p:spPr>
          <a:xfrm>
            <a:off x="228600" y="457200"/>
            <a:ext cx="8686800" cy="57912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amers.jpg"/>
          <p:cNvPicPr>
            <a:picLocks noGrp="1" noChangeAspect="1"/>
          </p:cNvPicPr>
          <p:nvPr>
            <p:ph sz="quarter" idx="1"/>
          </p:nvPr>
        </p:nvPicPr>
        <p:blipFill>
          <a:blip r:embed="rId2" cstate="print"/>
          <a:stretch>
            <a:fillRect/>
          </a:stretch>
        </p:blipFill>
        <p:spPr>
          <a:xfrm>
            <a:off x="152400" y="304800"/>
            <a:ext cx="8768220" cy="6096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90800"/>
            <a:ext cx="7391400" cy="1143000"/>
          </a:xfrm>
        </p:spPr>
        <p:txBody>
          <a:bodyPr>
            <a:normAutofit fontScale="90000"/>
          </a:bodyPr>
          <a:lstStyle/>
          <a:p>
            <a:pPr algn="ctr"/>
            <a:r>
              <a:rPr lang="en-US" dirty="0" smtClean="0">
                <a:latin typeface="Aharoni" pitchFamily="2" charset="-79"/>
                <a:cs typeface="Aharoni" pitchFamily="2" charset="-79"/>
              </a:rPr>
              <a:t>An Historical Anthology </a:t>
            </a:r>
            <a:br>
              <a:rPr lang="en-US" dirty="0" smtClean="0">
                <a:latin typeface="Aharoni" pitchFamily="2" charset="-79"/>
                <a:cs typeface="Aharoni" pitchFamily="2" charset="-79"/>
              </a:rPr>
            </a:br>
            <a:r>
              <a:rPr lang="en-US" dirty="0" smtClean="0">
                <a:latin typeface="Aharoni" pitchFamily="2" charset="-79"/>
                <a:cs typeface="Aharoni" pitchFamily="2" charset="-79"/>
              </a:rPr>
              <a:t>of Los Angeles Poetry (1885-1985)</a:t>
            </a:r>
            <a:endParaRPr lang="en-US"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escreamers309imagery_screamers.jpg"/>
          <p:cNvPicPr>
            <a:picLocks noGrp="1" noChangeAspect="1"/>
          </p:cNvPicPr>
          <p:nvPr>
            <p:ph sz="quarter" idx="1"/>
          </p:nvPr>
        </p:nvPicPr>
        <p:blipFill>
          <a:blip r:embed="rId2" cstate="print"/>
          <a:stretch>
            <a:fillRect/>
          </a:stretch>
        </p:blipFill>
        <p:spPr>
          <a:xfrm>
            <a:off x="266699" y="372035"/>
            <a:ext cx="8648701" cy="610496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16_patti-smith-horses.jpg"/>
          <p:cNvPicPr>
            <a:picLocks noGrp="1" noChangeAspect="1"/>
          </p:cNvPicPr>
          <p:nvPr>
            <p:ph sz="quarter" idx="1"/>
          </p:nvPr>
        </p:nvPicPr>
        <p:blipFill>
          <a:blip r:embed="rId2" cstate="print"/>
          <a:stretch>
            <a:fillRect/>
          </a:stretch>
        </p:blipFill>
        <p:spPr>
          <a:xfrm>
            <a:off x="1295400" y="200781"/>
            <a:ext cx="6400800" cy="64516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90800"/>
            <a:ext cx="7391400" cy="1143000"/>
          </a:xfrm>
        </p:spPr>
        <p:txBody>
          <a:bodyPr>
            <a:normAutofit/>
          </a:bodyPr>
          <a:lstStyle/>
          <a:p>
            <a:pPr algn="ctr"/>
            <a:r>
              <a:rPr lang="en-US" dirty="0" smtClean="0">
                <a:latin typeface="Aharoni" pitchFamily="2" charset="-79"/>
                <a:cs typeface="Aharoni" pitchFamily="2" charset="-79"/>
              </a:rPr>
              <a:t>The New York School Poets</a:t>
            </a:r>
            <a:endParaRPr lang="en-US"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pic>
        <p:nvPicPr>
          <p:cNvPr id="4" name="Content Placeholder 3" descr="berkson-et-al-schifano.jpg"/>
          <p:cNvPicPr>
            <a:picLocks noGrp="1" noChangeAspect="1"/>
          </p:cNvPicPr>
          <p:nvPr>
            <p:ph sz="quarter" idx="1"/>
          </p:nvPr>
        </p:nvPicPr>
        <p:blipFill>
          <a:blip r:embed="rId2" cstate="print"/>
          <a:stretch>
            <a:fillRect/>
          </a:stretch>
        </p:blipFill>
        <p:spPr>
          <a:xfrm>
            <a:off x="256929" y="381000"/>
            <a:ext cx="8658471" cy="6008979"/>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shbery young.gif"/>
          <p:cNvPicPr>
            <a:picLocks noGrp="1" noChangeAspect="1"/>
          </p:cNvPicPr>
          <p:nvPr>
            <p:ph sz="quarter" idx="1"/>
          </p:nvPr>
        </p:nvPicPr>
        <p:blipFill>
          <a:blip r:embed="rId2" cstate="print"/>
          <a:stretch>
            <a:fillRect/>
          </a:stretch>
        </p:blipFill>
        <p:spPr>
          <a:xfrm>
            <a:off x="228600" y="457200"/>
            <a:ext cx="8695570" cy="58674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shbery schuyler.jpg"/>
          <p:cNvPicPr>
            <a:picLocks noGrp="1" noChangeAspect="1"/>
          </p:cNvPicPr>
          <p:nvPr>
            <p:ph sz="quarter" idx="1"/>
          </p:nvPr>
        </p:nvPicPr>
        <p:blipFill>
          <a:blip r:embed="rId2" cstate="print"/>
          <a:stretch>
            <a:fillRect/>
          </a:stretch>
        </p:blipFill>
        <p:spPr>
          <a:xfrm>
            <a:off x="228600" y="838200"/>
            <a:ext cx="8698523" cy="48768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ew York School 2.jpg"/>
          <p:cNvPicPr>
            <a:picLocks noGrp="1" noChangeAspect="1"/>
          </p:cNvPicPr>
          <p:nvPr>
            <p:ph sz="quarter" idx="1"/>
          </p:nvPr>
        </p:nvPicPr>
        <p:blipFill>
          <a:blip r:embed="rId2" cstate="print"/>
          <a:stretch>
            <a:fillRect/>
          </a:stretch>
        </p:blipFill>
        <p:spPr>
          <a:xfrm>
            <a:off x="685801" y="157349"/>
            <a:ext cx="7619999" cy="6472051"/>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rainard.jpg"/>
          <p:cNvPicPr>
            <a:picLocks noGrp="1" noChangeAspect="1"/>
          </p:cNvPicPr>
          <p:nvPr>
            <p:ph sz="quarter" idx="1"/>
          </p:nvPr>
        </p:nvPicPr>
        <p:blipFill>
          <a:blip r:embed="rId2" cstate="print"/>
          <a:stretch>
            <a:fillRect/>
          </a:stretch>
        </p:blipFill>
        <p:spPr>
          <a:xfrm>
            <a:off x="1143000" y="152400"/>
            <a:ext cx="6553200" cy="65532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berrigan.jpg"/>
          <p:cNvPicPr>
            <a:picLocks noGrp="1" noChangeAspect="1"/>
          </p:cNvPicPr>
          <p:nvPr>
            <p:ph sz="quarter" idx="1"/>
          </p:nvPr>
        </p:nvPicPr>
        <p:blipFill>
          <a:blip r:embed="rId2" cstate="print"/>
          <a:stretch>
            <a:fillRect/>
          </a:stretch>
        </p:blipFill>
        <p:spPr>
          <a:xfrm>
            <a:off x="228600" y="533400"/>
            <a:ext cx="8703187" cy="5781403"/>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ndy-Warhol-Billy-Al-Bengtson-and-Dennis-Hopper.jpg"/>
          <p:cNvPicPr>
            <a:picLocks noGrp="1" noChangeAspect="1"/>
          </p:cNvPicPr>
          <p:nvPr>
            <p:ph sz="quarter" idx="1"/>
          </p:nvPr>
        </p:nvPicPr>
        <p:blipFill>
          <a:blip r:embed="rId2" cstate="print"/>
          <a:stretch>
            <a:fillRect/>
          </a:stretch>
        </p:blipFill>
        <p:spPr>
          <a:xfrm>
            <a:off x="457200" y="609600"/>
            <a:ext cx="8228698" cy="55626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os angeles 1895.jpg"/>
          <p:cNvPicPr>
            <a:picLocks noGrp="1" noChangeAspect="1"/>
          </p:cNvPicPr>
          <p:nvPr>
            <p:ph sz="quarter" idx="1"/>
          </p:nvPr>
        </p:nvPicPr>
        <p:blipFill>
          <a:blip r:embed="rId2" cstate="print"/>
          <a:stretch>
            <a:fillRect/>
          </a:stretch>
        </p:blipFill>
        <p:spPr>
          <a:xfrm>
            <a:off x="423553" y="266700"/>
            <a:ext cx="8263247" cy="636270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90800"/>
            <a:ext cx="7391400" cy="1143000"/>
          </a:xfrm>
        </p:spPr>
        <p:txBody>
          <a:bodyPr>
            <a:normAutofit/>
          </a:bodyPr>
          <a:lstStyle/>
          <a:p>
            <a:pPr algn="ctr"/>
            <a:r>
              <a:rPr lang="en-US" dirty="0" smtClean="0">
                <a:latin typeface="Aharoni" pitchFamily="2" charset="-79"/>
                <a:cs typeface="Aharoni" pitchFamily="2" charset="-79"/>
              </a:rPr>
              <a:t>Little Caesar: Timeline</a:t>
            </a:r>
            <a:endParaRPr lang="en-US"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914400" y="304800"/>
            <a:ext cx="7772400" cy="5715000"/>
          </a:xfrm>
        </p:spPr>
        <p:txBody>
          <a:bodyPr>
            <a:normAutofit lnSpcReduction="10000"/>
          </a:bodyPr>
          <a:lstStyle/>
          <a:p>
            <a:r>
              <a:rPr lang="en-US" dirty="0" smtClean="0"/>
              <a:t>Issue 1: 1976, 36 pp., edited by Cooper/</a:t>
            </a:r>
            <a:r>
              <a:rPr lang="en-US" dirty="0" err="1" smtClean="0"/>
              <a:t>Glaeser</a:t>
            </a:r>
            <a:endParaRPr lang="en-US" dirty="0" smtClean="0"/>
          </a:p>
          <a:p>
            <a:r>
              <a:rPr lang="en-US" dirty="0" smtClean="0"/>
              <a:t>Issue 2: 1976, 44 pp., edited by Cooper/</a:t>
            </a:r>
            <a:r>
              <a:rPr lang="en-US" dirty="0" err="1" smtClean="0"/>
              <a:t>Glaeser</a:t>
            </a:r>
            <a:endParaRPr lang="en-US" dirty="0" smtClean="0"/>
          </a:p>
          <a:p>
            <a:r>
              <a:rPr lang="en-US" dirty="0" smtClean="0"/>
              <a:t>Issue 3: 1977, 40 pp., edited by Cooper</a:t>
            </a:r>
          </a:p>
          <a:p>
            <a:r>
              <a:rPr lang="en-US" dirty="0" smtClean="0"/>
              <a:t>Issue 4: 1977, 57 pp., edited by Cooper (</a:t>
            </a:r>
            <a:r>
              <a:rPr lang="en-US" dirty="0" err="1" smtClean="0"/>
              <a:t>Malanga</a:t>
            </a:r>
            <a:r>
              <a:rPr lang="en-US" dirty="0" smtClean="0"/>
              <a:t> Issue)</a:t>
            </a:r>
          </a:p>
          <a:p>
            <a:r>
              <a:rPr lang="en-US" dirty="0" smtClean="0"/>
              <a:t>Issue 5: 1978, 52 pp., edited by Cooper (Rimbaud Issue)</a:t>
            </a:r>
          </a:p>
          <a:p>
            <a:r>
              <a:rPr lang="en-US" dirty="0" smtClean="0"/>
              <a:t>Issue 6: 1978, 68 pp., edited by Cooper (Wieners Issue)</a:t>
            </a:r>
          </a:p>
          <a:p>
            <a:r>
              <a:rPr lang="en-US" dirty="0" smtClean="0"/>
              <a:t>Issue 7: (Eric Emerson cover)</a:t>
            </a:r>
          </a:p>
          <a:p>
            <a:r>
              <a:rPr lang="en-US" dirty="0" smtClean="0"/>
              <a:t>Issue 8: (</a:t>
            </a:r>
            <a:r>
              <a:rPr lang="en-US" dirty="0" err="1" smtClean="0"/>
              <a:t>Iggy</a:t>
            </a:r>
            <a:r>
              <a:rPr lang="en-US" dirty="0" smtClean="0"/>
              <a:t> Pop cover)</a:t>
            </a:r>
          </a:p>
          <a:p>
            <a:r>
              <a:rPr lang="en-US" dirty="0" smtClean="0"/>
              <a:t>Issue 9: 1979, 420 pp., edited by </a:t>
            </a:r>
            <a:r>
              <a:rPr lang="en-US" dirty="0" err="1" smtClean="0"/>
              <a:t>Malanga</a:t>
            </a:r>
            <a:r>
              <a:rPr lang="en-US" dirty="0" smtClean="0"/>
              <a:t> (</a:t>
            </a:r>
            <a:r>
              <a:rPr lang="en-US" dirty="0" err="1" smtClean="0"/>
              <a:t>Heliczer</a:t>
            </a:r>
            <a:r>
              <a:rPr lang="en-US" dirty="0" smtClean="0"/>
              <a:t> Issue)</a:t>
            </a:r>
          </a:p>
          <a:p>
            <a:r>
              <a:rPr lang="en-US" dirty="0" smtClean="0"/>
              <a:t>Issue 10: 1980, 136 pp., edited by Cooper</a:t>
            </a:r>
          </a:p>
          <a:p>
            <a:r>
              <a:rPr lang="en-US" dirty="0" smtClean="0"/>
              <a:t>Issue 11: 1980, 240 pp., edited by Cooper</a:t>
            </a:r>
          </a:p>
          <a:p>
            <a:r>
              <a:rPr lang="en-US" dirty="0" smtClean="0"/>
              <a:t>Issue 12: 1982, edited by Ian Young (Overlooked and Underrated Issue)</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717232351_a6deec0fa7.jpg"/>
          <p:cNvPicPr>
            <a:picLocks noGrp="1" noChangeAspect="1"/>
          </p:cNvPicPr>
          <p:nvPr>
            <p:ph sz="quarter" idx="1"/>
          </p:nvPr>
        </p:nvPicPr>
        <p:blipFill>
          <a:blip r:embed="rId2" cstate="print"/>
          <a:stretch>
            <a:fillRect/>
          </a:stretch>
        </p:blipFill>
        <p:spPr>
          <a:xfrm>
            <a:off x="533400" y="304800"/>
            <a:ext cx="8145379" cy="6190489"/>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c8-0.jpg"/>
          <p:cNvPicPr>
            <a:picLocks noGrp="1" noChangeAspect="1"/>
          </p:cNvPicPr>
          <p:nvPr>
            <p:ph sz="quarter" idx="1"/>
          </p:nvPr>
        </p:nvPicPr>
        <p:blipFill>
          <a:blip r:embed="rId2" cstate="print"/>
          <a:stretch>
            <a:fillRect/>
          </a:stretch>
        </p:blipFill>
        <p:spPr>
          <a:xfrm>
            <a:off x="457200" y="228600"/>
            <a:ext cx="8226394" cy="6354889"/>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90800"/>
            <a:ext cx="7391400" cy="1143000"/>
          </a:xfrm>
        </p:spPr>
        <p:txBody>
          <a:bodyPr>
            <a:normAutofit/>
          </a:bodyPr>
          <a:lstStyle/>
          <a:p>
            <a:pPr algn="ctr"/>
            <a:r>
              <a:rPr lang="en-US" dirty="0" smtClean="0">
                <a:latin typeface="Aharoni" pitchFamily="2" charset="-79"/>
                <a:cs typeface="Aharoni" pitchFamily="2" charset="-79"/>
              </a:rPr>
              <a:t>Little Caesar: Addresses</a:t>
            </a:r>
            <a:endParaRPr lang="en-US"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295112896_caesar.jpg"/>
          <p:cNvPicPr>
            <a:picLocks noGrp="1" noChangeAspect="1"/>
          </p:cNvPicPr>
          <p:nvPr>
            <p:ph sz="quarter" idx="1"/>
          </p:nvPr>
        </p:nvPicPr>
        <p:blipFill>
          <a:blip r:embed="rId2" cstate="print"/>
          <a:stretch>
            <a:fillRect/>
          </a:stretch>
        </p:blipFill>
        <p:spPr>
          <a:xfrm>
            <a:off x="2057400" y="151411"/>
            <a:ext cx="5105400" cy="6630389"/>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295112896_caesar.jpg"/>
          <p:cNvPicPr>
            <a:picLocks noGrp="1" noChangeAspect="1"/>
          </p:cNvPicPr>
          <p:nvPr>
            <p:ph sz="quarter" idx="1"/>
          </p:nvPr>
        </p:nvPicPr>
        <p:blipFill>
          <a:blip r:embed="rId2" cstate="print"/>
          <a:stretch>
            <a:fillRect/>
          </a:stretch>
        </p:blipFill>
        <p:spPr>
          <a:xfrm rot="60000">
            <a:off x="-457200" y="-5562600"/>
            <a:ext cx="9982200" cy="12963894"/>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Rimbaud, “Alchemy of the Word”</a:t>
            </a:r>
            <a:endParaRPr lang="en-US" dirty="0"/>
          </a:p>
        </p:txBody>
      </p:sp>
      <p:sp>
        <p:nvSpPr>
          <p:cNvPr id="3" name="Content Placeholder 2"/>
          <p:cNvSpPr>
            <a:spLocks noGrp="1"/>
          </p:cNvSpPr>
          <p:nvPr>
            <p:ph sz="quarter" idx="1"/>
          </p:nvPr>
        </p:nvSpPr>
        <p:spPr>
          <a:xfrm>
            <a:off x="914400" y="1447800"/>
            <a:ext cx="7772400" cy="5181600"/>
          </a:xfrm>
        </p:spPr>
        <p:txBody>
          <a:bodyPr>
            <a:normAutofit fontScale="92500" lnSpcReduction="20000"/>
          </a:bodyPr>
          <a:lstStyle/>
          <a:p>
            <a:pPr marL="0" indent="0">
              <a:buNone/>
            </a:pPr>
            <a:r>
              <a:rPr lang="en-US" dirty="0" smtClean="0"/>
              <a:t>For a long time I boasted that I was master of all possible landscapes and I thought the great figures of modern painting and poetry were laughable. </a:t>
            </a:r>
            <a:r>
              <a:rPr lang="en-US" b="1" dirty="0" smtClean="0"/>
              <a:t>What I liked were: absurd paintings, pictures over doorways, stage sets, carnival backdrops, billboards, bright-colored prints; old-fashioned literature, church Latin, erotic books full of misspellings, the kind of novels our grandmothers read, fairy tales, little children's books, old operas, silly old songs, the naive rhythms of country rimes.</a:t>
            </a:r>
            <a:r>
              <a:rPr lang="en-US" dirty="0" smtClean="0"/>
              <a:t> I dreamed of Crusades, voyages of discovery that nobody had heard of, republics without histories, religious wars stamped out, revolutions in morals, movements of races and continents: I used to believe in every kind of magic. </a:t>
            </a:r>
            <a:r>
              <a:rPr lang="en-US" b="1" dirty="0" smtClean="0"/>
              <a:t>I invented colors for the vowels! - A black, E white, I red, O blue, U green. </a:t>
            </a:r>
            <a:r>
              <a:rPr lang="en-US" dirty="0" smtClean="0"/>
              <a:t>I made rules for the form and movement of every consonant, and I boasted of inventing, with rhythms from within me, </a:t>
            </a:r>
            <a:r>
              <a:rPr lang="en-US" b="1" dirty="0" smtClean="0"/>
              <a:t>a kind of poetry that all the senses, sooner or later, would recognize. </a:t>
            </a:r>
            <a:r>
              <a:rPr lang="en-US" dirty="0" smtClean="0"/>
              <a:t>And I alone would be its translator.</a:t>
            </a:r>
          </a:p>
          <a:p>
            <a:pPr marL="0" indent="0">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ittle caesar 2.JPG"/>
          <p:cNvPicPr>
            <a:picLocks noGrp="1" noChangeAspect="1"/>
          </p:cNvPicPr>
          <p:nvPr>
            <p:ph sz="quarter" idx="1"/>
          </p:nvPr>
        </p:nvPicPr>
        <p:blipFill>
          <a:blip r:embed="rId2" cstate="print"/>
          <a:stretch>
            <a:fillRect/>
          </a:stretch>
        </p:blipFill>
        <p:spPr>
          <a:xfrm rot="60000">
            <a:off x="643917" y="152400"/>
            <a:ext cx="7890483" cy="6531652"/>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imbaud intro text 1.JPG"/>
          <p:cNvPicPr>
            <a:picLocks noGrp="1" noChangeAspect="1"/>
          </p:cNvPicPr>
          <p:nvPr>
            <p:ph sz="quarter" idx="1"/>
          </p:nvPr>
        </p:nvPicPr>
        <p:blipFill>
          <a:blip r:embed="rId2" cstate="print"/>
          <a:stretch>
            <a:fillRect/>
          </a:stretch>
        </p:blipFill>
        <p:spPr>
          <a:xfrm>
            <a:off x="791281" y="228601"/>
            <a:ext cx="7209719" cy="6303192"/>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609600"/>
            <a:ext cx="7772400" cy="5410200"/>
          </a:xfrm>
        </p:spPr>
        <p:txBody>
          <a:bodyPr>
            <a:normAutofit fontScale="92500" lnSpcReduction="10000"/>
          </a:bodyPr>
          <a:lstStyle/>
          <a:p>
            <a:pPr>
              <a:buNone/>
            </a:pPr>
            <a:r>
              <a:rPr lang="en-US" b="1" dirty="0" smtClean="0"/>
              <a:t> 	1. The Mexican Period and Chicano Writing</a:t>
            </a:r>
            <a:r>
              <a:rPr lang="en-US" dirty="0" smtClean="0"/>
              <a:t/>
            </a:r>
            <a:br>
              <a:rPr lang="en-US" dirty="0" smtClean="0"/>
            </a:br>
            <a:r>
              <a:rPr lang="en-US" dirty="0" smtClean="0"/>
              <a:t>Overview of poetry publishing in the period before U.S. colonialism; review of some of the genres of poetry that were created during this period; consideration of what it meant to be “Mexican” and/or “Chicano” in that period; look at the work of the most accomplished poet, “</a:t>
            </a:r>
            <a:r>
              <a:rPr lang="en-US" dirty="0" err="1" smtClean="0"/>
              <a:t>Dantes</a:t>
            </a:r>
            <a:r>
              <a:rPr lang="en-US" dirty="0" smtClean="0"/>
              <a:t>,” in relation to other Mexican poetry of the time; consideration of themes developed here and later Chicano writing.</a:t>
            </a:r>
          </a:p>
          <a:p>
            <a:pPr>
              <a:buNone/>
            </a:pPr>
            <a:r>
              <a:rPr lang="en-US" b="1" dirty="0" smtClean="0"/>
              <a:t>	2. Three Women Poets: Nora May French, Olive Percival and Julia Boynton Green</a:t>
            </a:r>
            <a:r>
              <a:rPr lang="en-US" dirty="0" smtClean="0"/>
              <a:t/>
            </a:r>
            <a:br>
              <a:rPr lang="en-US" dirty="0" smtClean="0"/>
            </a:br>
            <a:r>
              <a:rPr lang="en-US" dirty="0" smtClean="0"/>
              <a:t>Difficulties of finding work by early Los Angeles Poets; review of the fine book print tradition (Ward Ritchie, etc.); review of issues related to “landscape” art and its promotion by people like Lummis to encourage migration out here and how Percival and Clark relate to this; ends with focus on Nora May French.</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imbaud intro text 2.JPG"/>
          <p:cNvPicPr>
            <a:picLocks noGrp="1" noChangeAspect="1"/>
          </p:cNvPicPr>
          <p:nvPr>
            <p:ph sz="quarter" idx="1"/>
          </p:nvPr>
        </p:nvPicPr>
        <p:blipFill>
          <a:blip r:embed="rId2" cstate="print"/>
          <a:stretch>
            <a:fillRect/>
          </a:stretch>
        </p:blipFill>
        <p:spPr>
          <a:xfrm>
            <a:off x="722747" y="533400"/>
            <a:ext cx="7430653" cy="4597717"/>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90800"/>
            <a:ext cx="7391400" cy="1143000"/>
          </a:xfrm>
        </p:spPr>
        <p:txBody>
          <a:bodyPr>
            <a:normAutofit/>
          </a:bodyPr>
          <a:lstStyle/>
          <a:p>
            <a:pPr algn="ctr"/>
            <a:r>
              <a:rPr lang="en-US" dirty="0" smtClean="0">
                <a:latin typeface="Aharoni" pitchFamily="2" charset="-79"/>
                <a:cs typeface="Aharoni" pitchFamily="2" charset="-79"/>
              </a:rPr>
              <a:t>Little Caesar: Icons</a:t>
            </a:r>
            <a:endParaRPr lang="en-US"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Photographs/Images in LC 1-6</a:t>
            </a:r>
            <a:endParaRPr lang="en-US" dirty="0"/>
          </a:p>
        </p:txBody>
      </p:sp>
      <p:sp>
        <p:nvSpPr>
          <p:cNvPr id="3" name="Content Placeholder 2"/>
          <p:cNvSpPr>
            <a:spLocks noGrp="1"/>
          </p:cNvSpPr>
          <p:nvPr>
            <p:ph sz="quarter" idx="1"/>
          </p:nvPr>
        </p:nvSpPr>
        <p:spPr/>
        <p:txBody>
          <a:bodyPr/>
          <a:lstStyle/>
          <a:p>
            <a:r>
              <a:rPr lang="en-US" b="1" dirty="0" smtClean="0"/>
              <a:t>Little Caesar 1: </a:t>
            </a:r>
            <a:r>
              <a:rPr lang="en-US" dirty="0" smtClean="0"/>
              <a:t>Jim </a:t>
            </a:r>
            <a:r>
              <a:rPr lang="en-US" dirty="0" err="1" smtClean="0"/>
              <a:t>Glaeser</a:t>
            </a:r>
            <a:r>
              <a:rPr lang="en-US" dirty="0" smtClean="0"/>
              <a:t>, Dennis Cooper, Ron </a:t>
            </a:r>
            <a:r>
              <a:rPr lang="en-US" dirty="0" err="1" smtClean="0"/>
              <a:t>Koertge</a:t>
            </a:r>
            <a:endParaRPr lang="en-US" dirty="0" smtClean="0"/>
          </a:p>
          <a:p>
            <a:r>
              <a:rPr lang="en-US" b="1" dirty="0" smtClean="0"/>
              <a:t>Little Caesar 2:</a:t>
            </a:r>
            <a:r>
              <a:rPr lang="en-US" dirty="0" smtClean="0"/>
              <a:t> </a:t>
            </a:r>
            <a:r>
              <a:rPr lang="en-US" dirty="0" err="1" smtClean="0"/>
              <a:t>Adolphe</a:t>
            </a:r>
            <a:r>
              <a:rPr lang="en-US" dirty="0" smtClean="0"/>
              <a:t> </a:t>
            </a:r>
            <a:r>
              <a:rPr lang="en-US" dirty="0" err="1" smtClean="0"/>
              <a:t>Menjou</a:t>
            </a:r>
            <a:r>
              <a:rPr lang="en-US" dirty="0" smtClean="0"/>
              <a:t> (early film actor, 1890-1963, cover), Greg </a:t>
            </a:r>
            <a:r>
              <a:rPr lang="en-US" dirty="0" err="1" smtClean="0"/>
              <a:t>Kuzma</a:t>
            </a:r>
            <a:r>
              <a:rPr lang="en-US" dirty="0" smtClean="0"/>
              <a:t>, “Arthur Meets Patti” cartoon, advertisement for The Quick </a:t>
            </a:r>
          </a:p>
          <a:p>
            <a:r>
              <a:rPr lang="en-US" b="1" dirty="0" smtClean="0"/>
              <a:t>Little Caesar 3:</a:t>
            </a:r>
            <a:r>
              <a:rPr lang="en-US" dirty="0" smtClean="0"/>
              <a:t> John Kennedy Jr., advertisement for The Quick, Dennis Cooper’s “The Population of Heaven and Earth” photo poem </a:t>
            </a:r>
            <a:r>
              <a:rPr lang="en-US" b="1" dirty="0" smtClean="0"/>
              <a:t>[slide]</a:t>
            </a:r>
            <a:r>
              <a:rPr lang="en-US" dirty="0" smtClean="0"/>
              <a:t>, Tom Clark (</a:t>
            </a:r>
            <a:r>
              <a:rPr lang="en-US" dirty="0" smtClean="0"/>
              <a:t>painting of)</a:t>
            </a:r>
            <a:endParaRPr lang="en-US" dirty="0" smtClean="0"/>
          </a:p>
          <a:p>
            <a:r>
              <a:rPr lang="en-US" b="1" dirty="0" smtClean="0"/>
              <a:t>Little Caesar 4:</a:t>
            </a:r>
            <a:r>
              <a:rPr lang="en-US" dirty="0" smtClean="0"/>
              <a:t> Keith Richards (cover), The Quick fan club and Wayne McNeill’s Lola ads, S.R. Lavin, Gerard </a:t>
            </a:r>
            <a:r>
              <a:rPr lang="en-US" dirty="0" err="1" smtClean="0"/>
              <a:t>Malanga</a:t>
            </a:r>
            <a:endParaRPr lang="en-US"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opulation 1.JPG"/>
          <p:cNvPicPr>
            <a:picLocks noGrp="1" noChangeAspect="1"/>
          </p:cNvPicPr>
          <p:nvPr>
            <p:ph sz="quarter" idx="1"/>
          </p:nvPr>
        </p:nvPicPr>
        <p:blipFill>
          <a:blip r:embed="rId2" cstate="print"/>
          <a:stretch>
            <a:fillRect/>
          </a:stretch>
        </p:blipFill>
        <p:spPr>
          <a:xfrm>
            <a:off x="2112314" y="152400"/>
            <a:ext cx="4898086" cy="662940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opulation 2.JPG"/>
          <p:cNvPicPr>
            <a:picLocks noGrp="1" noChangeAspect="1"/>
          </p:cNvPicPr>
          <p:nvPr>
            <p:ph sz="quarter" idx="1"/>
          </p:nvPr>
        </p:nvPicPr>
        <p:blipFill>
          <a:blip r:embed="rId2" cstate="print"/>
          <a:stretch>
            <a:fillRect/>
          </a:stretch>
        </p:blipFill>
        <p:spPr>
          <a:xfrm>
            <a:off x="2057400" y="152400"/>
            <a:ext cx="5105400" cy="6503836"/>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population 3.JPG"/>
          <p:cNvPicPr>
            <a:picLocks noGrp="1" noChangeAspect="1"/>
          </p:cNvPicPr>
          <p:nvPr>
            <p:ph sz="quarter" idx="1"/>
          </p:nvPr>
        </p:nvPicPr>
        <p:blipFill>
          <a:blip r:embed="rId2" cstate="print"/>
          <a:stretch>
            <a:fillRect/>
          </a:stretch>
        </p:blipFill>
        <p:spPr>
          <a:xfrm>
            <a:off x="1976702" y="228600"/>
            <a:ext cx="4957498" cy="6504598"/>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 in Little </a:t>
            </a:r>
            <a:r>
              <a:rPr lang="en-US" dirty="0" smtClean="0"/>
              <a:t>Caesar 5</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Rimbaud (cover)</a:t>
            </a:r>
          </a:p>
          <a:p>
            <a:r>
              <a:rPr lang="en-US" dirty="0" smtClean="0"/>
              <a:t>“Meet Us Here Each Month” ad </a:t>
            </a:r>
            <a:r>
              <a:rPr lang="en-US" b="1" dirty="0" smtClean="0"/>
              <a:t>[slide]</a:t>
            </a:r>
          </a:p>
          <a:p>
            <a:r>
              <a:rPr lang="en-US" dirty="0" smtClean="0"/>
              <a:t>Rimbaud at 12 and autograph</a:t>
            </a:r>
          </a:p>
          <a:p>
            <a:r>
              <a:rPr lang="en-US" dirty="0" smtClean="0"/>
              <a:t>Rimbaud’s grave and manuscript</a:t>
            </a:r>
          </a:p>
          <a:p>
            <a:r>
              <a:rPr lang="en-US" dirty="0" smtClean="0"/>
              <a:t>“Rimbaud ‘43” (</a:t>
            </a:r>
            <a:r>
              <a:rPr lang="en-US" dirty="0" err="1" smtClean="0"/>
              <a:t>Delmore</a:t>
            </a:r>
            <a:r>
              <a:rPr lang="en-US" dirty="0" smtClean="0"/>
              <a:t> Schwartz)</a:t>
            </a:r>
          </a:p>
          <a:p>
            <a:r>
              <a:rPr lang="en-US" dirty="0" smtClean="0"/>
              <a:t>“A Visit to </a:t>
            </a:r>
            <a:r>
              <a:rPr lang="en-US" dirty="0" err="1" smtClean="0"/>
              <a:t>Charleville</a:t>
            </a:r>
            <a:r>
              <a:rPr lang="en-US" dirty="0" smtClean="0"/>
              <a:t> and the Rimbaud Museum” 5-page photo essay</a:t>
            </a:r>
          </a:p>
          <a:p>
            <a:r>
              <a:rPr lang="en-US" dirty="0" smtClean="0"/>
              <a:t>“Rimbaud ‘55” (James Dean) </a:t>
            </a:r>
            <a:r>
              <a:rPr lang="en-US" b="1" dirty="0" smtClean="0"/>
              <a:t>[slide]</a:t>
            </a:r>
          </a:p>
          <a:p>
            <a:r>
              <a:rPr lang="en-US" dirty="0" smtClean="0"/>
              <a:t>“Les </a:t>
            </a:r>
            <a:r>
              <a:rPr lang="en-US" dirty="0" err="1" smtClean="0"/>
              <a:t>Très</a:t>
            </a:r>
            <a:r>
              <a:rPr lang="en-US" dirty="0" smtClean="0"/>
              <a:t> Riches </a:t>
            </a:r>
            <a:r>
              <a:rPr lang="en-US" dirty="0" err="1" smtClean="0"/>
              <a:t>Heures</a:t>
            </a:r>
            <a:r>
              <a:rPr lang="en-US" dirty="0" smtClean="0"/>
              <a:t> de </a:t>
            </a:r>
            <a:r>
              <a:rPr lang="en-US" dirty="0" err="1" smtClean="0"/>
              <a:t>Artur</a:t>
            </a:r>
            <a:r>
              <a:rPr lang="en-US" dirty="0" smtClean="0"/>
              <a:t> Rimbaud” (sic) cartoon by Steve Abbott</a:t>
            </a:r>
          </a:p>
          <a:p>
            <a:r>
              <a:rPr lang="en-US" dirty="0" smtClean="0"/>
              <a:t>“Happy Birthday Arthur” cartoon by </a:t>
            </a:r>
            <a:r>
              <a:rPr lang="en-US" dirty="0" err="1" smtClean="0"/>
              <a:t>Caz</a:t>
            </a:r>
            <a:endParaRPr lang="en-US" dirty="0" smtClean="0"/>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eet us here each month.JPG"/>
          <p:cNvPicPr>
            <a:picLocks noGrp="1" noChangeAspect="1"/>
          </p:cNvPicPr>
          <p:nvPr>
            <p:ph sz="quarter" idx="1"/>
          </p:nvPr>
        </p:nvPicPr>
        <p:blipFill>
          <a:blip r:embed="rId2" cstate="print"/>
          <a:stretch>
            <a:fillRect/>
          </a:stretch>
        </p:blipFill>
        <p:spPr>
          <a:xfrm>
            <a:off x="2438401" y="105928"/>
            <a:ext cx="4267200" cy="6553576"/>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james dean.JPG"/>
          <p:cNvPicPr>
            <a:picLocks noGrp="1" noChangeAspect="1"/>
          </p:cNvPicPr>
          <p:nvPr>
            <p:ph sz="quarter" idx="1"/>
          </p:nvPr>
        </p:nvPicPr>
        <p:blipFill>
          <a:blip r:embed="rId2" cstate="print"/>
          <a:stretch>
            <a:fillRect/>
          </a:stretch>
        </p:blipFill>
        <p:spPr>
          <a:xfrm>
            <a:off x="2133600" y="104542"/>
            <a:ext cx="4876800" cy="6636358"/>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 Little Caesar 5 (cont’d)</a:t>
            </a:r>
            <a:endParaRPr lang="en-US" dirty="0"/>
          </a:p>
        </p:txBody>
      </p:sp>
      <p:sp>
        <p:nvSpPr>
          <p:cNvPr id="3" name="Content Placeholder 2"/>
          <p:cNvSpPr>
            <a:spLocks noGrp="1"/>
          </p:cNvSpPr>
          <p:nvPr>
            <p:ph sz="quarter" idx="1"/>
          </p:nvPr>
        </p:nvSpPr>
        <p:spPr/>
        <p:txBody>
          <a:bodyPr/>
          <a:lstStyle/>
          <a:p>
            <a:r>
              <a:rPr lang="en-US" dirty="0" smtClean="0"/>
              <a:t>“Rimbaud ‘67” (</a:t>
            </a:r>
            <a:r>
              <a:rPr lang="en-US" dirty="0" err="1" smtClean="0"/>
              <a:t>Syd</a:t>
            </a:r>
            <a:r>
              <a:rPr lang="en-US" dirty="0" smtClean="0"/>
              <a:t> Barrett)</a:t>
            </a:r>
          </a:p>
          <a:p>
            <a:r>
              <a:rPr lang="en-US" dirty="0" smtClean="0"/>
              <a:t>Rimbaud manuscript reproduction and photo</a:t>
            </a:r>
          </a:p>
          <a:p>
            <a:r>
              <a:rPr lang="en-US" dirty="0" smtClean="0"/>
              <a:t>“Rimbaud ‘73” (Chris Burden)</a:t>
            </a:r>
          </a:p>
          <a:p>
            <a:r>
              <a:rPr lang="en-US" dirty="0" smtClean="0"/>
              <a:t>Rimbaud Crossword</a:t>
            </a:r>
          </a:p>
          <a:p>
            <a:r>
              <a:rPr lang="en-US" dirty="0" smtClean="0"/>
              <a:t>Willard Maas and Gerard </a:t>
            </a:r>
            <a:r>
              <a:rPr lang="en-US" dirty="0" err="1" smtClean="0"/>
              <a:t>Malanga</a:t>
            </a:r>
            <a:r>
              <a:rPr lang="en-US" dirty="0" smtClean="0"/>
              <a:t> on beach</a:t>
            </a:r>
          </a:p>
          <a:p>
            <a:r>
              <a:rPr lang="en-US" dirty="0" smtClean="0"/>
              <a:t>Rimbaud’s statue</a:t>
            </a:r>
          </a:p>
          <a:p>
            <a:r>
              <a:rPr lang="en-US" dirty="0" smtClean="0"/>
              <a:t>“Rimbaud ‘77” (Johnny Rotten)</a:t>
            </a:r>
          </a:p>
          <a:p>
            <a:r>
              <a:rPr lang="en-US" dirty="0" smtClean="0"/>
              <a:t>Ad for The Quick on b/c (no photo)</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533400"/>
            <a:ext cx="7772400" cy="5486400"/>
          </a:xfrm>
        </p:spPr>
        <p:txBody>
          <a:bodyPr>
            <a:normAutofit fontScale="92500" lnSpcReduction="10000"/>
          </a:bodyPr>
          <a:lstStyle/>
          <a:p>
            <a:pPr>
              <a:buNone/>
            </a:pPr>
            <a:r>
              <a:rPr lang="en-US" b="1" dirty="0" smtClean="0"/>
              <a:t>	3. Thomas McGrath and the McCarthy Era</a:t>
            </a:r>
            <a:r>
              <a:rPr lang="en-US" dirty="0" smtClean="0"/>
              <a:t/>
            </a:r>
            <a:br>
              <a:rPr lang="en-US" dirty="0" smtClean="0"/>
            </a:br>
            <a:r>
              <a:rPr lang="en-US" dirty="0" smtClean="0"/>
              <a:t>Quick review of the life and works of McGrath; consideration of the various left-leaning magazines circulating at the time; look at certain key incidents, such as the firing of McGrath, the Ginsberg reading and the LA Poets anthology; a look at the writing of Curtis </a:t>
            </a:r>
            <a:r>
              <a:rPr lang="en-US" dirty="0" err="1" smtClean="0"/>
              <a:t>Zahn</a:t>
            </a:r>
            <a:r>
              <a:rPr lang="en-US" dirty="0" smtClean="0"/>
              <a:t>, James Boyer May, Josephine </a:t>
            </a:r>
            <a:r>
              <a:rPr lang="en-US" dirty="0" err="1" smtClean="0"/>
              <a:t>Ain</a:t>
            </a:r>
            <a:r>
              <a:rPr lang="en-US" dirty="0" smtClean="0"/>
              <a:t> and Peter Yates; </a:t>
            </a:r>
            <a:r>
              <a:rPr lang="en-US" dirty="0" err="1" smtClean="0"/>
              <a:t>Bertolt</a:t>
            </a:r>
            <a:r>
              <a:rPr lang="en-US" dirty="0" smtClean="0"/>
              <a:t> Brecht.</a:t>
            </a:r>
          </a:p>
          <a:p>
            <a:pPr>
              <a:buNone/>
            </a:pPr>
            <a:r>
              <a:rPr lang="en-US" b="1" dirty="0" smtClean="0"/>
              <a:t>	4. The Case of John Thomas</a:t>
            </a:r>
            <a:r>
              <a:rPr lang="en-US" dirty="0" smtClean="0"/>
              <a:t/>
            </a:r>
            <a:br>
              <a:rPr lang="en-US" dirty="0" smtClean="0"/>
            </a:br>
            <a:r>
              <a:rPr lang="en-US" dirty="0" smtClean="0"/>
              <a:t>Brief review of the Venice West scene, including side notes on poets such as Stuart </a:t>
            </a:r>
            <a:r>
              <a:rPr lang="en-US" dirty="0" err="1" smtClean="0"/>
              <a:t>Perkoff</a:t>
            </a:r>
            <a:r>
              <a:rPr lang="en-US" dirty="0" smtClean="0"/>
              <a:t>; recounting of John Thomas’s biography (including his trial for child molestation); consideration of the poems and “Patagonia”; linkage to </a:t>
            </a:r>
            <a:r>
              <a:rPr lang="en-US" dirty="0" err="1" smtClean="0"/>
              <a:t>Bataille</a:t>
            </a:r>
            <a:r>
              <a:rPr lang="en-US" dirty="0" smtClean="0"/>
              <a:t> and the libertine tradition in French literature; considerations of Thomas relationship to the English tradition of “earthy” spiritual writing, including Blake and Hogarth.</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imbaud 77.JPG"/>
          <p:cNvPicPr>
            <a:picLocks noGrp="1" noChangeAspect="1"/>
          </p:cNvPicPr>
          <p:nvPr>
            <p:ph sz="quarter" idx="1"/>
          </p:nvPr>
        </p:nvPicPr>
        <p:blipFill>
          <a:blip r:embed="rId2" cstate="print"/>
          <a:stretch>
            <a:fillRect/>
          </a:stretch>
        </p:blipFill>
        <p:spPr>
          <a:xfrm>
            <a:off x="2209800" y="100511"/>
            <a:ext cx="4648200" cy="6518546"/>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Little Caesar 6</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John Wieners (cover)</a:t>
            </a:r>
          </a:p>
          <a:p>
            <a:r>
              <a:rPr lang="en-US" dirty="0" smtClean="0"/>
              <a:t>Billy Idol</a:t>
            </a:r>
          </a:p>
          <a:p>
            <a:r>
              <a:rPr lang="en-US" dirty="0" smtClean="0"/>
              <a:t>The Quick (“A Quick Farewell” tribute)</a:t>
            </a:r>
          </a:p>
          <a:p>
            <a:r>
              <a:rPr lang="en-US" dirty="0" smtClean="0"/>
              <a:t>Young John Wieners (studio)</a:t>
            </a:r>
          </a:p>
          <a:p>
            <a:r>
              <a:rPr lang="en-US" dirty="0" smtClean="0"/>
              <a:t>John Wieners with </a:t>
            </a:r>
            <a:r>
              <a:rPr lang="en-US" dirty="0" err="1" smtClean="0"/>
              <a:t>Sedgewick</a:t>
            </a:r>
            <a:r>
              <a:rPr lang="en-US" dirty="0" smtClean="0"/>
              <a:t>/</a:t>
            </a:r>
            <a:r>
              <a:rPr lang="en-US" dirty="0" err="1" smtClean="0"/>
              <a:t>Malanga</a:t>
            </a:r>
            <a:r>
              <a:rPr lang="en-US" dirty="0" smtClean="0"/>
              <a:t> photo 1</a:t>
            </a:r>
          </a:p>
          <a:p>
            <a:r>
              <a:rPr lang="en-US" dirty="0" smtClean="0"/>
              <a:t>John Wieners with </a:t>
            </a:r>
            <a:r>
              <a:rPr lang="en-US" dirty="0" err="1" smtClean="0"/>
              <a:t>Sedgewick</a:t>
            </a:r>
            <a:r>
              <a:rPr lang="en-US" dirty="0" smtClean="0"/>
              <a:t>/</a:t>
            </a:r>
            <a:r>
              <a:rPr lang="en-US" dirty="0" err="1" smtClean="0"/>
              <a:t>Malanga</a:t>
            </a:r>
            <a:r>
              <a:rPr lang="en-US" dirty="0" smtClean="0"/>
              <a:t> photo 2</a:t>
            </a:r>
          </a:p>
          <a:p>
            <a:r>
              <a:rPr lang="en-US" dirty="0" smtClean="0"/>
              <a:t>John Wieners with </a:t>
            </a:r>
            <a:r>
              <a:rPr lang="en-US" dirty="0" err="1" smtClean="0"/>
              <a:t>Sedgewick</a:t>
            </a:r>
            <a:r>
              <a:rPr lang="en-US" dirty="0" smtClean="0"/>
              <a:t>/</a:t>
            </a:r>
            <a:r>
              <a:rPr lang="en-US" dirty="0" err="1" smtClean="0"/>
              <a:t>Malanga</a:t>
            </a:r>
            <a:r>
              <a:rPr lang="en-US" dirty="0" smtClean="0"/>
              <a:t> photo 3</a:t>
            </a:r>
          </a:p>
          <a:p>
            <a:r>
              <a:rPr lang="en-US" dirty="0" smtClean="0"/>
              <a:t>Wieners/</a:t>
            </a:r>
            <a:r>
              <a:rPr lang="en-US" dirty="0" err="1" smtClean="0"/>
              <a:t>Malanga</a:t>
            </a:r>
            <a:r>
              <a:rPr lang="en-US" dirty="0" smtClean="0"/>
              <a:t>/Rene </a:t>
            </a:r>
            <a:r>
              <a:rPr lang="en-US" dirty="0" err="1" smtClean="0"/>
              <a:t>Ricard</a:t>
            </a:r>
            <a:r>
              <a:rPr lang="en-US" dirty="0" smtClean="0"/>
              <a:t> group photo</a:t>
            </a:r>
          </a:p>
          <a:p>
            <a:r>
              <a:rPr lang="en-US" dirty="0" smtClean="0"/>
              <a:t>“Out to Lunch: A Portrait of Silly Visuals by Joe </a:t>
            </a:r>
            <a:r>
              <a:rPr lang="en-US" dirty="0" err="1" smtClean="0"/>
              <a:t>Brainard</a:t>
            </a:r>
            <a:r>
              <a:rPr lang="en-US" dirty="0" smtClean="0"/>
              <a:t>” (15 pages of conceptual comics)</a:t>
            </a: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rainard visual.JPG"/>
          <p:cNvPicPr>
            <a:picLocks noGrp="1" noChangeAspect="1"/>
          </p:cNvPicPr>
          <p:nvPr>
            <p:ph sz="quarter" idx="1"/>
          </p:nvPr>
        </p:nvPicPr>
        <p:blipFill>
          <a:blip r:embed="rId2" cstate="print"/>
          <a:stretch>
            <a:fillRect/>
          </a:stretch>
        </p:blipFill>
        <p:spPr>
          <a:xfrm>
            <a:off x="2438400" y="115448"/>
            <a:ext cx="4191000" cy="6419658"/>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90800"/>
            <a:ext cx="7391400" cy="1143000"/>
          </a:xfrm>
        </p:spPr>
        <p:txBody>
          <a:bodyPr>
            <a:normAutofit/>
          </a:bodyPr>
          <a:lstStyle/>
          <a:p>
            <a:pPr algn="ctr"/>
            <a:r>
              <a:rPr lang="en-US" dirty="0" smtClean="0">
                <a:latin typeface="Aharoni" pitchFamily="2" charset="-79"/>
                <a:cs typeface="Aharoni" pitchFamily="2" charset="-79"/>
              </a:rPr>
              <a:t>Little Caesar: Recoveries</a:t>
            </a:r>
            <a:endParaRPr lang="en-US"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ieners.jpg"/>
          <p:cNvPicPr>
            <a:picLocks noGrp="1" noChangeAspect="1"/>
          </p:cNvPicPr>
          <p:nvPr>
            <p:ph sz="quarter" idx="1"/>
          </p:nvPr>
        </p:nvPicPr>
        <p:blipFill>
          <a:blip r:embed="rId2" cstate="print"/>
          <a:stretch>
            <a:fillRect/>
          </a:stretch>
        </p:blipFill>
        <p:spPr>
          <a:xfrm>
            <a:off x="2362200" y="182731"/>
            <a:ext cx="4419600" cy="6436311"/>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eve jonas.jpg"/>
          <p:cNvPicPr>
            <a:picLocks noGrp="1" noChangeAspect="1"/>
          </p:cNvPicPr>
          <p:nvPr>
            <p:ph sz="quarter" idx="1"/>
          </p:nvPr>
        </p:nvPicPr>
        <p:blipFill>
          <a:blip r:embed="rId2" cstate="print"/>
          <a:stretch>
            <a:fillRect/>
          </a:stretch>
        </p:blipFill>
        <p:spPr>
          <a:xfrm>
            <a:off x="1371600" y="152400"/>
            <a:ext cx="6477000" cy="6477000"/>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ittle Casear 9001.jpg"/>
          <p:cNvPicPr>
            <a:picLocks noGrp="1" noChangeAspect="1"/>
          </p:cNvPicPr>
          <p:nvPr>
            <p:ph sz="quarter" idx="1"/>
          </p:nvPr>
        </p:nvPicPr>
        <p:blipFill>
          <a:blip r:embed="rId2" cstate="print"/>
          <a:stretch>
            <a:fillRect/>
          </a:stretch>
        </p:blipFill>
        <p:spPr>
          <a:xfrm>
            <a:off x="2514600" y="168887"/>
            <a:ext cx="4191000" cy="6535673"/>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rainard.jpg"/>
          <p:cNvPicPr>
            <a:picLocks noGrp="1" noChangeAspect="1"/>
          </p:cNvPicPr>
          <p:nvPr>
            <p:ph sz="quarter" idx="1"/>
          </p:nvPr>
        </p:nvPicPr>
        <p:blipFill>
          <a:blip r:embed="rId2" cstate="print"/>
          <a:stretch>
            <a:fillRect/>
          </a:stretch>
        </p:blipFill>
        <p:spPr>
          <a:xfrm>
            <a:off x="1219200" y="268796"/>
            <a:ext cx="6477000" cy="6266498"/>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enegof2.jpg"/>
          <p:cNvPicPr>
            <a:picLocks noGrp="1" noChangeAspect="1"/>
          </p:cNvPicPr>
          <p:nvPr>
            <p:ph sz="quarter" idx="1"/>
          </p:nvPr>
        </p:nvPicPr>
        <p:blipFill>
          <a:blip r:embed="rId2" cstate="print"/>
          <a:stretch>
            <a:fillRect/>
          </a:stretch>
        </p:blipFill>
        <p:spPr>
          <a:xfrm>
            <a:off x="2362200" y="97507"/>
            <a:ext cx="4419600" cy="6590783"/>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 r lavin.jpg"/>
          <p:cNvPicPr>
            <a:picLocks noGrp="1" noChangeAspect="1"/>
          </p:cNvPicPr>
          <p:nvPr>
            <p:ph sz="quarter" idx="1"/>
          </p:nvPr>
        </p:nvPicPr>
        <p:blipFill>
          <a:blip r:embed="rId2" cstate="print"/>
          <a:stretch>
            <a:fillRect/>
          </a:stretch>
        </p:blipFill>
        <p:spPr>
          <a:xfrm>
            <a:off x="457200" y="609600"/>
            <a:ext cx="8229600" cy="54864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57200"/>
            <a:ext cx="7772400" cy="5562600"/>
          </a:xfrm>
        </p:spPr>
        <p:txBody>
          <a:bodyPr>
            <a:normAutofit fontScale="92500" lnSpcReduction="10000"/>
          </a:bodyPr>
          <a:lstStyle/>
          <a:p>
            <a:pPr>
              <a:buNone/>
            </a:pPr>
            <a:r>
              <a:rPr lang="en-US" b="1" dirty="0" smtClean="0"/>
              <a:t>	5. The Watts Writers Workshop</a:t>
            </a:r>
            <a:r>
              <a:rPr lang="en-US" dirty="0" smtClean="0"/>
              <a:t/>
            </a:r>
            <a:br>
              <a:rPr lang="en-US" dirty="0" smtClean="0"/>
            </a:br>
            <a:r>
              <a:rPr lang="en-US" dirty="0" smtClean="0"/>
              <a:t>A review of themes of Black Arts; consideration of the specific contribution of Los Angeles poets; look at the origins of the Watts Writers Workshop started by Budd </a:t>
            </a:r>
            <a:r>
              <a:rPr lang="en-US" dirty="0" err="1" smtClean="0"/>
              <a:t>Schulberg</a:t>
            </a:r>
            <a:r>
              <a:rPr lang="en-US" dirty="0" smtClean="0"/>
              <a:t>; consideration of </a:t>
            </a:r>
            <a:r>
              <a:rPr lang="en-US" dirty="0" err="1" smtClean="0"/>
              <a:t>Quncey</a:t>
            </a:r>
            <a:r>
              <a:rPr lang="en-US" dirty="0" smtClean="0"/>
              <a:t> Troupe and other poets who came out of this scene, culminating in the writing of Michele Clinton; consideration of the more “cosmic” side of their legacy in such writers as Will Alexander.</a:t>
            </a:r>
          </a:p>
          <a:p>
            <a:pPr>
              <a:buNone/>
            </a:pPr>
            <a:r>
              <a:rPr lang="en-US" b="1" dirty="0" smtClean="0"/>
              <a:t>	6. The Success and Failure of Henri </a:t>
            </a:r>
            <a:r>
              <a:rPr lang="en-US" b="1" dirty="0" err="1" smtClean="0"/>
              <a:t>Coulette</a:t>
            </a:r>
            <a:r>
              <a:rPr lang="en-US" dirty="0" smtClean="0"/>
              <a:t/>
            </a:r>
            <a:br>
              <a:rPr lang="en-US" dirty="0" smtClean="0"/>
            </a:br>
            <a:r>
              <a:rPr lang="en-US" dirty="0" smtClean="0"/>
              <a:t>A consideration of literature in the academy in Los Angeles and the problems of “formalist” writing; a review of </a:t>
            </a:r>
            <a:r>
              <a:rPr lang="en-US" dirty="0" err="1" smtClean="0"/>
              <a:t>Coulette’s</a:t>
            </a:r>
            <a:r>
              <a:rPr lang="en-US" dirty="0" smtClean="0"/>
              <a:t> life, including the accidental pulping of his second book and his descent into alcoholism; a close look at </a:t>
            </a:r>
            <a:r>
              <a:rPr lang="en-US" dirty="0" err="1" smtClean="0"/>
              <a:t>Coulette’s</a:t>
            </a:r>
            <a:r>
              <a:rPr lang="en-US" dirty="0" smtClean="0"/>
              <a:t> poetry; considerations of American “formalism” and </a:t>
            </a:r>
            <a:r>
              <a:rPr lang="en-US" dirty="0" err="1" smtClean="0"/>
              <a:t>Coulette’s</a:t>
            </a:r>
            <a:r>
              <a:rPr lang="en-US" dirty="0" smtClean="0"/>
              <a:t> dual devotion to the writing of Berryman and Larkin.</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michael lally.jpg"/>
          <p:cNvPicPr>
            <a:picLocks noGrp="1" noChangeAspect="1"/>
          </p:cNvPicPr>
          <p:nvPr>
            <p:ph sz="quarter" idx="1"/>
          </p:nvPr>
        </p:nvPicPr>
        <p:blipFill>
          <a:blip r:embed="rId2" cstate="print"/>
          <a:stretch>
            <a:fillRect/>
          </a:stretch>
        </p:blipFill>
        <p:spPr>
          <a:xfrm>
            <a:off x="2514600" y="169164"/>
            <a:ext cx="4114800" cy="6460236"/>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itle caesar 12.jpg"/>
          <p:cNvPicPr>
            <a:picLocks noGrp="1" noChangeAspect="1"/>
          </p:cNvPicPr>
          <p:nvPr>
            <p:ph sz="quarter" idx="1"/>
          </p:nvPr>
        </p:nvPicPr>
        <p:blipFill>
          <a:blip r:embed="rId2" cstate="print"/>
          <a:stretch>
            <a:fillRect/>
          </a:stretch>
        </p:blipFill>
        <p:spPr>
          <a:xfrm>
            <a:off x="2438400" y="166879"/>
            <a:ext cx="4267200" cy="6443471"/>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81000"/>
            <a:ext cx="7772400" cy="5943600"/>
          </a:xfrm>
        </p:spPr>
        <p:txBody>
          <a:bodyPr>
            <a:normAutofit lnSpcReduction="10000"/>
          </a:bodyPr>
          <a:lstStyle/>
          <a:p>
            <a:pPr marL="0" indent="0">
              <a:buNone/>
            </a:pPr>
            <a:r>
              <a:rPr lang="en-US" dirty="0" smtClean="0"/>
              <a:t>The 12th issue of Dennis Cooper's little magazine Little Caesar; this issue was edited by Ian Young, and devoted to overlooked writers. It features Steve Abbott on </a:t>
            </a:r>
            <a:r>
              <a:rPr lang="en-US" b="1" dirty="0" smtClean="0"/>
              <a:t>Bob Kaufman</a:t>
            </a:r>
            <a:r>
              <a:rPr lang="en-US" dirty="0" smtClean="0"/>
              <a:t>, </a:t>
            </a:r>
            <a:r>
              <a:rPr lang="en-US" dirty="0" err="1" smtClean="0"/>
              <a:t>Oswell</a:t>
            </a:r>
            <a:r>
              <a:rPr lang="en-US" dirty="0" smtClean="0"/>
              <a:t> </a:t>
            </a:r>
            <a:r>
              <a:rPr lang="en-US" dirty="0" err="1" smtClean="0"/>
              <a:t>Blakeston</a:t>
            </a:r>
            <a:r>
              <a:rPr lang="en-US" dirty="0" smtClean="0"/>
              <a:t> on Mary Butts, Glen </a:t>
            </a:r>
            <a:r>
              <a:rPr lang="en-US" dirty="0" err="1" smtClean="0"/>
              <a:t>Cavaliero</a:t>
            </a:r>
            <a:r>
              <a:rPr lang="en-US" dirty="0" smtClean="0"/>
              <a:t> on Phyllis Paul, Merritt Clifton on </a:t>
            </a:r>
            <a:r>
              <a:rPr lang="en-US" b="1" dirty="0" smtClean="0"/>
              <a:t>Mikhail </a:t>
            </a:r>
            <a:r>
              <a:rPr lang="en-US" b="1" dirty="0" err="1" smtClean="0"/>
              <a:t>Bulgakov</a:t>
            </a:r>
            <a:r>
              <a:rPr lang="en-US" dirty="0" smtClean="0"/>
              <a:t>, Kirby </a:t>
            </a:r>
            <a:r>
              <a:rPr lang="en-US" dirty="0" err="1" smtClean="0"/>
              <a:t>Congdon</a:t>
            </a:r>
            <a:r>
              <a:rPr lang="en-US" dirty="0" smtClean="0"/>
              <a:t> on Barbara Holland, Dan Diamond on Emilie Glen, </a:t>
            </a:r>
            <a:r>
              <a:rPr lang="en-US" b="1" dirty="0" smtClean="0"/>
              <a:t>Tim </a:t>
            </a:r>
            <a:r>
              <a:rPr lang="en-US" b="1" dirty="0" err="1" smtClean="0"/>
              <a:t>Dlugos</a:t>
            </a:r>
            <a:r>
              <a:rPr lang="en-US" dirty="0" smtClean="0"/>
              <a:t> on Donald Windham, Richard Hall on Edward Lewis </a:t>
            </a:r>
            <a:r>
              <a:rPr lang="en-US" dirty="0" err="1" smtClean="0"/>
              <a:t>Wallant</a:t>
            </a:r>
            <a:r>
              <a:rPr lang="en-US" dirty="0" smtClean="0"/>
              <a:t>, Kenneth Hopkins on </a:t>
            </a:r>
            <a:r>
              <a:rPr lang="en-US" dirty="0" err="1" smtClean="0"/>
              <a:t>Gamel</a:t>
            </a:r>
            <a:r>
              <a:rPr lang="en-US" dirty="0" smtClean="0"/>
              <a:t> Woolsey, Joseph </a:t>
            </a:r>
            <a:r>
              <a:rPr lang="en-US" dirty="0" err="1" smtClean="0"/>
              <a:t>Kadlec</a:t>
            </a:r>
            <a:r>
              <a:rPr lang="en-US" dirty="0" smtClean="0"/>
              <a:t> on </a:t>
            </a:r>
            <a:r>
              <a:rPr lang="en-US" b="1" dirty="0" err="1" smtClean="0"/>
              <a:t>Lorine</a:t>
            </a:r>
            <a:r>
              <a:rPr lang="en-US" b="1" dirty="0" smtClean="0"/>
              <a:t> </a:t>
            </a:r>
            <a:r>
              <a:rPr lang="en-US" b="1" dirty="0" err="1" smtClean="0"/>
              <a:t>Niedecker</a:t>
            </a:r>
            <a:r>
              <a:rPr lang="en-US" dirty="0" smtClean="0"/>
              <a:t>, Maurice Kenny on Willard Motley, Michael </a:t>
            </a:r>
            <a:r>
              <a:rPr lang="en-US" dirty="0" err="1" smtClean="0"/>
              <a:t>Lally</a:t>
            </a:r>
            <a:r>
              <a:rPr lang="en-US" dirty="0" smtClean="0"/>
              <a:t> on everyone, </a:t>
            </a:r>
            <a:r>
              <a:rPr lang="en-US" b="1" dirty="0" smtClean="0"/>
              <a:t>Irvine Layton on A.M. Klein</a:t>
            </a:r>
            <a:r>
              <a:rPr lang="en-US" dirty="0" smtClean="0"/>
              <a:t>, Robert Peters on Alfred Starr Hamilton, James Purdy on </a:t>
            </a:r>
            <a:r>
              <a:rPr lang="en-US" b="1" dirty="0" smtClean="0"/>
              <a:t>Denton Welch</a:t>
            </a:r>
            <a:r>
              <a:rPr lang="en-US" dirty="0" smtClean="0"/>
              <a:t>, Jerry </a:t>
            </a:r>
            <a:r>
              <a:rPr lang="en-US" dirty="0" err="1" smtClean="0"/>
              <a:t>Rosco</a:t>
            </a:r>
            <a:r>
              <a:rPr lang="en-US" dirty="0" smtClean="0"/>
              <a:t> on </a:t>
            </a:r>
            <a:r>
              <a:rPr lang="en-US" dirty="0" err="1" smtClean="0"/>
              <a:t>Glenway</a:t>
            </a:r>
            <a:r>
              <a:rPr lang="en-US" dirty="0" smtClean="0"/>
              <a:t> Westcott, George Steiner on John Cowper </a:t>
            </a:r>
            <a:r>
              <a:rPr lang="en-US" dirty="0" err="1" smtClean="0"/>
              <a:t>Powys</a:t>
            </a:r>
            <a:r>
              <a:rPr lang="en-US" dirty="0" smtClean="0"/>
              <a:t>, </a:t>
            </a:r>
            <a:r>
              <a:rPr lang="en-US" b="1" dirty="0" smtClean="0"/>
              <a:t>Edmund White on James Schuyler</a:t>
            </a:r>
            <a:r>
              <a:rPr lang="en-US" dirty="0" smtClean="0"/>
              <a:t>, George Whitmore on Phil Andros, </a:t>
            </a:r>
            <a:r>
              <a:rPr lang="en-US" b="1" dirty="0" smtClean="0"/>
              <a:t>Jonathan Williams</a:t>
            </a:r>
            <a:r>
              <a:rPr lang="en-US" dirty="0" smtClean="0"/>
              <a:t>, and Ian Young on John </a:t>
            </a:r>
            <a:r>
              <a:rPr lang="en-US" dirty="0" err="1" smtClean="0"/>
              <a:t>Glassco</a:t>
            </a:r>
            <a:r>
              <a:rPr lang="en-US" dirty="0" smtClean="0"/>
              <a:t>.</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3_Niedecker_lorine.jpg"/>
          <p:cNvPicPr>
            <a:picLocks noGrp="1" noChangeAspect="1"/>
          </p:cNvPicPr>
          <p:nvPr>
            <p:ph sz="quarter" idx="1"/>
          </p:nvPr>
        </p:nvPicPr>
        <p:blipFill>
          <a:blip r:embed="rId2" cstate="print"/>
          <a:stretch>
            <a:fillRect/>
          </a:stretch>
        </p:blipFill>
        <p:spPr>
          <a:xfrm>
            <a:off x="256023" y="381001"/>
            <a:ext cx="8659377" cy="5986986"/>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elch.jpg"/>
          <p:cNvPicPr>
            <a:picLocks noGrp="1" noChangeAspect="1"/>
          </p:cNvPicPr>
          <p:nvPr>
            <p:ph sz="quarter" idx="1"/>
          </p:nvPr>
        </p:nvPicPr>
        <p:blipFill>
          <a:blip r:embed="rId2" cstate="print"/>
          <a:stretch>
            <a:fillRect/>
          </a:stretch>
        </p:blipFill>
        <p:spPr>
          <a:xfrm>
            <a:off x="1752599" y="238387"/>
            <a:ext cx="5572963" cy="6391013"/>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ob_Kaufman.jpg"/>
          <p:cNvPicPr>
            <a:picLocks noGrp="1" noChangeAspect="1"/>
          </p:cNvPicPr>
          <p:nvPr>
            <p:ph sz="quarter" idx="1"/>
          </p:nvPr>
        </p:nvPicPr>
        <p:blipFill>
          <a:blip r:embed="rId2" cstate="print"/>
          <a:stretch>
            <a:fillRect/>
          </a:stretch>
        </p:blipFill>
        <p:spPr>
          <a:xfrm>
            <a:off x="475199" y="380999"/>
            <a:ext cx="8211601" cy="6148521"/>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art-Crane.jpg"/>
          <p:cNvPicPr>
            <a:picLocks noGrp="1" noChangeAspect="1"/>
          </p:cNvPicPr>
          <p:nvPr>
            <p:ph sz="quarter" idx="1"/>
          </p:nvPr>
        </p:nvPicPr>
        <p:blipFill>
          <a:blip r:embed="rId2" cstate="print"/>
          <a:stretch>
            <a:fillRect/>
          </a:stretch>
        </p:blipFill>
        <p:spPr>
          <a:xfrm>
            <a:off x="609600" y="457199"/>
            <a:ext cx="2590800" cy="3900593"/>
          </a:xfrm>
        </p:spPr>
      </p:pic>
      <p:pic>
        <p:nvPicPr>
          <p:cNvPr id="5" name="Picture 4" descr="o_hara_frank.jpg"/>
          <p:cNvPicPr>
            <a:picLocks noChangeAspect="1"/>
          </p:cNvPicPr>
          <p:nvPr/>
        </p:nvPicPr>
        <p:blipFill>
          <a:blip r:embed="rId3" cstate="print"/>
          <a:stretch>
            <a:fillRect/>
          </a:stretch>
        </p:blipFill>
        <p:spPr>
          <a:xfrm>
            <a:off x="4800600" y="990600"/>
            <a:ext cx="3924300" cy="3127898"/>
          </a:xfrm>
          <a:prstGeom prst="rect">
            <a:avLst/>
          </a:prstGeom>
        </p:spPr>
      </p:pic>
      <p:pic>
        <p:nvPicPr>
          <p:cNvPr id="6" name="Picture 5" descr="Jackspicer500px.jpg"/>
          <p:cNvPicPr>
            <a:picLocks noChangeAspect="1"/>
          </p:cNvPicPr>
          <p:nvPr/>
        </p:nvPicPr>
        <p:blipFill>
          <a:blip r:embed="rId4" cstate="print"/>
          <a:stretch>
            <a:fillRect/>
          </a:stretch>
        </p:blipFill>
        <p:spPr>
          <a:xfrm>
            <a:off x="2514600" y="3093720"/>
            <a:ext cx="4038600" cy="323088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90800"/>
            <a:ext cx="7391400" cy="1143000"/>
          </a:xfrm>
        </p:spPr>
        <p:txBody>
          <a:bodyPr>
            <a:normAutofit/>
          </a:bodyPr>
          <a:lstStyle/>
          <a:p>
            <a:pPr algn="ctr"/>
            <a:r>
              <a:rPr lang="en-US" dirty="0" smtClean="0">
                <a:latin typeface="Aharoni" pitchFamily="2" charset="-79"/>
                <a:cs typeface="Aharoni" pitchFamily="2" charset="-79"/>
              </a:rPr>
              <a:t>Little Caesar: Poetry</a:t>
            </a:r>
            <a:endParaRPr lang="en-US"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81000"/>
            <a:ext cx="7772400" cy="6096000"/>
          </a:xfrm>
        </p:spPr>
        <p:txBody>
          <a:bodyPr>
            <a:normAutofit fontScale="92500" lnSpcReduction="10000"/>
          </a:bodyPr>
          <a:lstStyle/>
          <a:p>
            <a:pPr marL="0" indent="0">
              <a:buNone/>
            </a:pPr>
            <a:r>
              <a:rPr lang="en-US" u="sng" dirty="0" smtClean="0"/>
              <a:t>Vice: </a:t>
            </a:r>
            <a:r>
              <a:rPr lang="en-US" dirty="0" smtClean="0"/>
              <a:t>You started Little Caesar in Los Angeles in 1976. What was the idea?</a:t>
            </a:r>
          </a:p>
          <a:p>
            <a:pPr marL="0" indent="0">
              <a:buNone/>
            </a:pPr>
            <a:endParaRPr lang="en-US" dirty="0" smtClean="0"/>
          </a:p>
          <a:p>
            <a:pPr marL="0" indent="0">
              <a:buNone/>
            </a:pPr>
            <a:r>
              <a:rPr lang="en-US" u="sng" dirty="0" smtClean="0"/>
              <a:t>Cooper:</a:t>
            </a:r>
            <a:r>
              <a:rPr lang="en-US" dirty="0" smtClean="0"/>
              <a:t> I’d been writing a lot of poems and investigating the LA poetry scene with </a:t>
            </a:r>
            <a:r>
              <a:rPr lang="en-US" b="1" dirty="0" smtClean="0"/>
              <a:t>Amy </a:t>
            </a:r>
            <a:r>
              <a:rPr lang="en-US" b="1" dirty="0" err="1" smtClean="0"/>
              <a:t>Gerstler</a:t>
            </a:r>
            <a:r>
              <a:rPr lang="en-US" dirty="0" smtClean="0"/>
              <a:t>, who was my poet friend in college. It didn’t feel very interesting to me, what was going on. I was very, very into the New York School, the whole Saint Mark’s Poetry Project thing and the presses they were doing. I was madly collecting their books and pamphlets and chapbooks and magazines. And, I don’t know, I had this dream of doing something on a punier scale in LA. Then I went to England in ’76 because I’d heard </a:t>
            </a:r>
            <a:r>
              <a:rPr lang="en-US" b="1" dirty="0" smtClean="0"/>
              <a:t>the punk thing was happening</a:t>
            </a:r>
            <a:r>
              <a:rPr lang="en-US" dirty="0" smtClean="0"/>
              <a:t> and I went to look at it. It was so energizing to see that stuff, and </a:t>
            </a:r>
            <a:r>
              <a:rPr lang="en-US" b="1" dirty="0" smtClean="0"/>
              <a:t>also the </a:t>
            </a:r>
            <a:r>
              <a:rPr lang="en-US" b="1" dirty="0" err="1" smtClean="0"/>
              <a:t>zines</a:t>
            </a:r>
            <a:r>
              <a:rPr lang="en-US" b="1" dirty="0" smtClean="0"/>
              <a:t> they were doing, like </a:t>
            </a:r>
            <a:r>
              <a:rPr lang="en-US" b="1" dirty="0" err="1" smtClean="0"/>
              <a:t>Sniffin</a:t>
            </a:r>
            <a:r>
              <a:rPr lang="en-US" b="1" dirty="0" smtClean="0"/>
              <a:t>’ Glue.</a:t>
            </a:r>
            <a:r>
              <a:rPr lang="en-US" dirty="0" smtClean="0"/>
              <a:t> So when I got back to LA it seemed like the right time to give it a shot myself—have a small group of friends and people that I liked do a magazine without a center. Also try to pull some of the New York stuff in, the music and all.</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81000"/>
            <a:ext cx="7772400" cy="5867400"/>
          </a:xfrm>
        </p:spPr>
        <p:txBody>
          <a:bodyPr>
            <a:normAutofit fontScale="92500"/>
          </a:bodyPr>
          <a:lstStyle/>
          <a:p>
            <a:pPr marL="0" indent="0">
              <a:buNone/>
            </a:pPr>
            <a:r>
              <a:rPr lang="en-US" u="sng" dirty="0" smtClean="0"/>
              <a:t>Vice:</a:t>
            </a:r>
            <a:r>
              <a:rPr lang="en-US" dirty="0" smtClean="0"/>
              <a:t> Tell me about Beyond Baroque, the LA literary center you did events for during the time you were making Little Caesar.</a:t>
            </a:r>
          </a:p>
          <a:p>
            <a:pPr marL="0" indent="0">
              <a:buNone/>
            </a:pPr>
            <a:endParaRPr lang="en-US" dirty="0" smtClean="0"/>
          </a:p>
          <a:p>
            <a:pPr marL="0" indent="0">
              <a:buNone/>
            </a:pPr>
            <a:r>
              <a:rPr lang="en-US" u="sng" dirty="0" smtClean="0"/>
              <a:t>Cooper:</a:t>
            </a:r>
            <a:r>
              <a:rPr lang="en-US" dirty="0" smtClean="0"/>
              <a:t> The place had been started in the 60s by this old leather guy named George Drury Smith. I started hanging out there in the mid-70s to see readings, but it was </a:t>
            </a:r>
            <a:r>
              <a:rPr lang="en-US" b="1" dirty="0" smtClean="0"/>
              <a:t>very provincial</a:t>
            </a:r>
            <a:r>
              <a:rPr lang="en-US" dirty="0" smtClean="0"/>
              <a:t>. They never brought in writers from outside their crowd unless they happened to be in town and something fell into place. But they had a typesetting facility, and I started doing Little Caesar there. </a:t>
            </a:r>
            <a:r>
              <a:rPr lang="en-US" b="1" dirty="0" smtClean="0"/>
              <a:t>Bob Flanagan </a:t>
            </a:r>
            <a:r>
              <a:rPr lang="en-US" dirty="0" smtClean="0"/>
              <a:t>was running the readings, and he hated doing it, so they asked me if I’d be interested in taking over. I totally jumped at it, but I told them I wanted to remake it. I had a whole other idea about how to run the series. They said yeah, fine, because they thought it needed a boost. But there ended up being </a:t>
            </a:r>
            <a:r>
              <a:rPr lang="en-US" b="1" dirty="0" smtClean="0"/>
              <a:t>tremendous hostility toward me</a:t>
            </a:r>
            <a:r>
              <a:rPr lang="en-US" dirty="0" smtClean="0"/>
              <a:t>.</a:t>
            </a:r>
          </a:p>
          <a:p>
            <a:pPr marL="0" indent="0"/>
            <a:endParaRPr lang="en-US" dirty="0" smtClean="0"/>
          </a:p>
          <a:p>
            <a:pPr marL="0" indent="0"/>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533400"/>
            <a:ext cx="7772400" cy="5486400"/>
          </a:xfrm>
        </p:spPr>
        <p:txBody>
          <a:bodyPr>
            <a:normAutofit fontScale="92500" lnSpcReduction="10000"/>
          </a:bodyPr>
          <a:lstStyle/>
          <a:p>
            <a:pPr>
              <a:buNone/>
            </a:pPr>
            <a:r>
              <a:rPr lang="en-US" b="1" dirty="0" smtClean="0"/>
              <a:t>	7. Charles </a:t>
            </a:r>
            <a:r>
              <a:rPr lang="en-US" b="1" dirty="0" err="1" smtClean="0"/>
              <a:t>Bukowski</a:t>
            </a:r>
            <a:r>
              <a:rPr lang="en-US" b="1" dirty="0" smtClean="0"/>
              <a:t> and the Meat Poets</a:t>
            </a:r>
            <a:r>
              <a:rPr lang="en-US" dirty="0" smtClean="0"/>
              <a:t/>
            </a:r>
            <a:br>
              <a:rPr lang="en-US" dirty="0" smtClean="0"/>
            </a:br>
            <a:r>
              <a:rPr lang="en-US" dirty="0" smtClean="0"/>
              <a:t>A defense of </a:t>
            </a:r>
            <a:r>
              <a:rPr lang="en-US" dirty="0" err="1" smtClean="0"/>
              <a:t>Bukowski’s</a:t>
            </a:r>
            <a:r>
              <a:rPr lang="en-US" dirty="0" smtClean="0"/>
              <a:t> early poetry against his later writing; the question of libertinism etc. as first posed in the Thomas essay; a look at the writing of disciples of </a:t>
            </a:r>
            <a:r>
              <a:rPr lang="en-US" dirty="0" err="1" smtClean="0"/>
              <a:t>Bukowski</a:t>
            </a:r>
            <a:r>
              <a:rPr lang="en-US" dirty="0" smtClean="0"/>
              <a:t>, including one not often associated with him, F. A. </a:t>
            </a:r>
            <a:r>
              <a:rPr lang="en-US" dirty="0" err="1" smtClean="0"/>
              <a:t>Nettelbeck</a:t>
            </a:r>
            <a:r>
              <a:rPr lang="en-US" dirty="0" smtClean="0"/>
              <a:t> (Bug Death); reflections of the fame of the </a:t>
            </a:r>
            <a:r>
              <a:rPr lang="en-US" dirty="0" err="1" smtClean="0"/>
              <a:t>Bukowski</a:t>
            </a:r>
            <a:r>
              <a:rPr lang="en-US" dirty="0" smtClean="0"/>
              <a:t> approach and its specific hold on “Hollywood.”</a:t>
            </a:r>
          </a:p>
          <a:p>
            <a:pPr>
              <a:buNone/>
            </a:pPr>
            <a:r>
              <a:rPr lang="en-US" b="1" dirty="0" smtClean="0"/>
              <a:t>	8. Art and Text in the Seventies</a:t>
            </a:r>
            <a:r>
              <a:rPr lang="en-US" dirty="0" smtClean="0"/>
              <a:t/>
            </a:r>
            <a:br>
              <a:rPr lang="en-US" dirty="0" smtClean="0"/>
            </a:br>
            <a:r>
              <a:rPr lang="en-US" dirty="0" smtClean="0"/>
              <a:t>Strange origins in </a:t>
            </a:r>
            <a:r>
              <a:rPr lang="en-US" dirty="0" err="1" smtClean="0"/>
              <a:t>Wiliam</a:t>
            </a:r>
            <a:r>
              <a:rPr lang="en-US" dirty="0" smtClean="0"/>
              <a:t> Cheney and his miniature books; the Los Angeles text-art scene including Ed </a:t>
            </a:r>
            <a:r>
              <a:rPr lang="en-US" dirty="0" err="1" smtClean="0"/>
              <a:t>Ruscha</a:t>
            </a:r>
            <a:r>
              <a:rPr lang="en-US" dirty="0" smtClean="0"/>
              <a:t>, Allen </a:t>
            </a:r>
            <a:r>
              <a:rPr lang="en-US" dirty="0" err="1" smtClean="0"/>
              <a:t>Ruppersberg</a:t>
            </a:r>
            <a:r>
              <a:rPr lang="en-US" dirty="0" smtClean="0"/>
              <a:t> and Guy </a:t>
            </a:r>
            <a:r>
              <a:rPr lang="en-US" dirty="0" err="1" smtClean="0"/>
              <a:t>DeCointet</a:t>
            </a:r>
            <a:r>
              <a:rPr lang="en-US" dirty="0" smtClean="0"/>
              <a:t>; a side note on Hugh Fox; side note on Aram Saroyan; a consideration of the present day emphasis on performance and conceptual writing, asking whether conceptual texts such as </a:t>
            </a:r>
            <a:r>
              <a:rPr lang="en-US" dirty="0" err="1" smtClean="0"/>
              <a:t>Ruppersberg’s</a:t>
            </a:r>
            <a:r>
              <a:rPr lang="en-US" dirty="0" smtClean="0"/>
              <a:t> deserves to be called “poetry”; a consideration of William Poundstone.</a:t>
            </a:r>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57200"/>
            <a:ext cx="7772400" cy="6172200"/>
          </a:xfrm>
        </p:spPr>
        <p:txBody>
          <a:bodyPr>
            <a:normAutofit fontScale="92500" lnSpcReduction="20000"/>
          </a:bodyPr>
          <a:lstStyle/>
          <a:p>
            <a:pPr marL="0" indent="0">
              <a:buNone/>
            </a:pPr>
            <a:r>
              <a:rPr lang="en-US" u="sng" dirty="0" smtClean="0"/>
              <a:t>Vice: </a:t>
            </a:r>
            <a:r>
              <a:rPr lang="en-US" dirty="0" smtClean="0"/>
              <a:t>How come?</a:t>
            </a:r>
          </a:p>
          <a:p>
            <a:pPr marL="0" indent="0"/>
            <a:endParaRPr lang="en-US" dirty="0" smtClean="0"/>
          </a:p>
          <a:p>
            <a:pPr marL="0" indent="0">
              <a:buNone/>
            </a:pPr>
            <a:r>
              <a:rPr lang="en-US" u="sng" dirty="0" smtClean="0"/>
              <a:t>Cooper:</a:t>
            </a:r>
            <a:r>
              <a:rPr lang="en-US" dirty="0" smtClean="0"/>
              <a:t> For one thing </a:t>
            </a:r>
            <a:r>
              <a:rPr lang="en-US" b="1" dirty="0" smtClean="0"/>
              <a:t>I abolished open readings</a:t>
            </a:r>
            <a:r>
              <a:rPr lang="en-US" dirty="0" smtClean="0"/>
              <a:t>. Everyone was furious at me, literally punching me and throwing things in my face. Because that’s all they had. They would go there every week and read their poems at the open reading and that was their thing. And to all the people who had always automatically gotten readings there I said no, you’re not good enough, you can’t read here.</a:t>
            </a:r>
          </a:p>
          <a:p>
            <a:pPr marL="0" indent="0">
              <a:buNone/>
            </a:pPr>
            <a:endParaRPr lang="en-US" dirty="0" smtClean="0"/>
          </a:p>
          <a:p>
            <a:pPr marL="0" indent="0">
              <a:buNone/>
            </a:pPr>
            <a:r>
              <a:rPr lang="en-US" u="sng" dirty="0" smtClean="0"/>
              <a:t>Vice:</a:t>
            </a:r>
            <a:r>
              <a:rPr lang="en-US" dirty="0" smtClean="0"/>
              <a:t> As only a 25-year-old can dictate.</a:t>
            </a:r>
          </a:p>
          <a:p>
            <a:pPr marL="0" indent="0"/>
            <a:endParaRPr lang="en-US" dirty="0" smtClean="0"/>
          </a:p>
          <a:p>
            <a:pPr marL="0" indent="0">
              <a:buNone/>
            </a:pPr>
            <a:r>
              <a:rPr lang="en-US" u="sng" dirty="0" smtClean="0"/>
              <a:t>Cooper: </a:t>
            </a:r>
            <a:r>
              <a:rPr lang="en-US" dirty="0" smtClean="0"/>
              <a:t>Right. At the time I thought, “</a:t>
            </a:r>
            <a:r>
              <a:rPr lang="en-US" b="1" dirty="0" smtClean="0"/>
              <a:t>This is just a provincial waste of time and we need to make it more national.</a:t>
            </a:r>
            <a:r>
              <a:rPr lang="en-US" dirty="0" smtClean="0"/>
              <a:t>” I didn’t see them as being serious about what they were doing. I wanted there to be a lot of energy and I wanted people to be really serious about their writing. So I was picky. </a:t>
            </a:r>
            <a:r>
              <a:rPr lang="en-US" b="1" dirty="0" smtClean="0"/>
              <a:t>There were only about three or four people from the old crowd that I even allowed to be in the new scene.</a:t>
            </a:r>
          </a:p>
          <a:p>
            <a:pPr>
              <a:buNone/>
            </a:pP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esar.JPG"/>
          <p:cNvPicPr>
            <a:picLocks noGrp="1" noChangeAspect="1"/>
          </p:cNvPicPr>
          <p:nvPr>
            <p:ph sz="quarter" idx="1"/>
          </p:nvPr>
        </p:nvPicPr>
        <p:blipFill>
          <a:blip r:embed="rId2" cstate="print"/>
          <a:stretch>
            <a:fillRect/>
          </a:stretch>
        </p:blipFill>
        <p:spPr>
          <a:xfrm>
            <a:off x="2743200" y="219025"/>
            <a:ext cx="4114800" cy="6419950"/>
          </a:xfr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81000"/>
            <a:ext cx="7772400" cy="6172200"/>
          </a:xfrm>
        </p:spPr>
        <p:txBody>
          <a:bodyPr>
            <a:normAutofit fontScale="85000" lnSpcReduction="10000"/>
          </a:bodyPr>
          <a:lstStyle/>
          <a:p>
            <a:r>
              <a:rPr lang="en-US" dirty="0" smtClean="0"/>
              <a:t>Issue 1: </a:t>
            </a:r>
            <a:r>
              <a:rPr lang="en-US" u="sng" dirty="0" smtClean="0"/>
              <a:t>all So-Cal</a:t>
            </a:r>
            <a:r>
              <a:rPr lang="en-US" dirty="0" smtClean="0"/>
              <a:t> with the exception of Ian Young (Toronto)</a:t>
            </a:r>
          </a:p>
          <a:p>
            <a:r>
              <a:rPr lang="en-US" dirty="0" smtClean="0"/>
              <a:t>Issue 2: </a:t>
            </a:r>
            <a:r>
              <a:rPr lang="en-US" u="sng" dirty="0" smtClean="0"/>
              <a:t>largely So-Cal</a:t>
            </a:r>
            <a:r>
              <a:rPr lang="en-US" dirty="0" smtClean="0"/>
              <a:t>, Ron Padgett, Tom Clark, Jean Genet, Barbara Holland, Lyn </a:t>
            </a:r>
            <a:r>
              <a:rPr lang="en-US" dirty="0" err="1" smtClean="0"/>
              <a:t>Lifshin</a:t>
            </a:r>
            <a:r>
              <a:rPr lang="en-US" dirty="0" smtClean="0"/>
              <a:t>, etc.</a:t>
            </a:r>
          </a:p>
          <a:p>
            <a:r>
              <a:rPr lang="en-US" dirty="0" smtClean="0"/>
              <a:t>Issue 3: </a:t>
            </a:r>
            <a:r>
              <a:rPr lang="en-US" u="sng" dirty="0" smtClean="0"/>
              <a:t>half So-Cal</a:t>
            </a:r>
            <a:r>
              <a:rPr lang="en-US" dirty="0" smtClean="0"/>
              <a:t>, Jim Carroll, Billy Collins (lived in L.A. for a while), Gerard </a:t>
            </a:r>
            <a:r>
              <a:rPr lang="en-US" dirty="0" err="1" smtClean="0"/>
              <a:t>Malanga</a:t>
            </a:r>
            <a:r>
              <a:rPr lang="en-US" dirty="0" smtClean="0"/>
              <a:t>, Marianne Graham (Canada), Greg </a:t>
            </a:r>
            <a:r>
              <a:rPr lang="en-US" dirty="0" err="1" smtClean="0"/>
              <a:t>Kuzma</a:t>
            </a:r>
            <a:r>
              <a:rPr lang="en-US" dirty="0" smtClean="0"/>
              <a:t> (Nebraska),  Cesar Vallejo, etc.</a:t>
            </a:r>
          </a:p>
          <a:p>
            <a:r>
              <a:rPr lang="en-US" dirty="0" smtClean="0"/>
              <a:t>Issue 4: </a:t>
            </a:r>
            <a:r>
              <a:rPr lang="en-US" u="sng" dirty="0" smtClean="0"/>
              <a:t>half So-Cal</a:t>
            </a:r>
            <a:r>
              <a:rPr lang="en-US" dirty="0" smtClean="0"/>
              <a:t>, Joe </a:t>
            </a:r>
            <a:r>
              <a:rPr lang="en-US" dirty="0" err="1" smtClean="0"/>
              <a:t>Brainard</a:t>
            </a:r>
            <a:r>
              <a:rPr lang="en-US" dirty="0" smtClean="0"/>
              <a:t>, Jim Carroll, Tim </a:t>
            </a:r>
            <a:r>
              <a:rPr lang="en-US" dirty="0" err="1" smtClean="0"/>
              <a:t>Dlugos</a:t>
            </a:r>
            <a:r>
              <a:rPr lang="en-US" dirty="0" smtClean="0"/>
              <a:t>, S. R. Lavin, Paul Schmidt, Paul Verlaine, Ian Young</a:t>
            </a:r>
          </a:p>
          <a:p>
            <a:r>
              <a:rPr lang="en-US" dirty="0" smtClean="0"/>
              <a:t>Issue 5 (Rimbaud Issue): </a:t>
            </a:r>
            <a:r>
              <a:rPr lang="en-US" u="sng" dirty="0" smtClean="0"/>
              <a:t>partly So-Cal</a:t>
            </a:r>
            <a:r>
              <a:rPr lang="en-US" dirty="0" smtClean="0"/>
              <a:t>, </a:t>
            </a:r>
            <a:r>
              <a:rPr lang="en-US" dirty="0" smtClean="0"/>
              <a:t>Rene </a:t>
            </a:r>
            <a:r>
              <a:rPr lang="en-US" dirty="0" err="1" smtClean="0"/>
              <a:t>Ricard</a:t>
            </a:r>
            <a:r>
              <a:rPr lang="en-US" dirty="0" smtClean="0"/>
              <a:t>, Ian Young, Gerard </a:t>
            </a:r>
            <a:r>
              <a:rPr lang="en-US" dirty="0" err="1" smtClean="0"/>
              <a:t>Malanga</a:t>
            </a:r>
            <a:r>
              <a:rPr lang="en-US" dirty="0" smtClean="0"/>
              <a:t>, Aaron </a:t>
            </a:r>
            <a:r>
              <a:rPr lang="en-US" dirty="0" err="1" smtClean="0"/>
              <a:t>Shurin</a:t>
            </a:r>
            <a:r>
              <a:rPr lang="en-US" dirty="0" smtClean="0"/>
              <a:t> (S.F.), </a:t>
            </a:r>
            <a:r>
              <a:rPr lang="en-US" dirty="0" err="1" smtClean="0"/>
              <a:t>Chaz</a:t>
            </a:r>
            <a:r>
              <a:rPr lang="en-US" dirty="0" smtClean="0"/>
              <a:t>, </a:t>
            </a:r>
            <a:r>
              <a:rPr lang="en-US" dirty="0" err="1" smtClean="0"/>
              <a:t>Jerah</a:t>
            </a:r>
            <a:r>
              <a:rPr lang="en-US" dirty="0" smtClean="0"/>
              <a:t> Chadwick, Wayne McNeil </a:t>
            </a:r>
          </a:p>
          <a:p>
            <a:r>
              <a:rPr lang="en-US" dirty="0" smtClean="0"/>
              <a:t>Issue 6: </a:t>
            </a:r>
            <a:r>
              <a:rPr lang="en-US" u="sng" dirty="0" smtClean="0"/>
              <a:t>partly So-Cal</a:t>
            </a:r>
            <a:r>
              <a:rPr lang="en-US" dirty="0" smtClean="0"/>
              <a:t>, Ted Berrigan, Joe </a:t>
            </a:r>
            <a:r>
              <a:rPr lang="en-US" dirty="0" err="1" smtClean="0"/>
              <a:t>Brainard</a:t>
            </a:r>
            <a:r>
              <a:rPr lang="en-US" dirty="0" smtClean="0"/>
              <a:t>, Robert </a:t>
            </a:r>
            <a:r>
              <a:rPr lang="en-US" dirty="0" err="1" smtClean="0"/>
              <a:t>Creeley</a:t>
            </a:r>
            <a:r>
              <a:rPr lang="en-US" dirty="0" smtClean="0"/>
              <a:t>, Tim </a:t>
            </a:r>
            <a:r>
              <a:rPr lang="en-US" dirty="0" err="1" smtClean="0"/>
              <a:t>Dlugos</a:t>
            </a:r>
            <a:r>
              <a:rPr lang="en-US" dirty="0" smtClean="0"/>
              <a:t>, </a:t>
            </a:r>
            <a:r>
              <a:rPr lang="en-US" dirty="0" err="1" smtClean="0"/>
              <a:t>Lita</a:t>
            </a:r>
            <a:r>
              <a:rPr lang="en-US" dirty="0" smtClean="0"/>
              <a:t> </a:t>
            </a:r>
            <a:r>
              <a:rPr lang="en-US" dirty="0" err="1" smtClean="0"/>
              <a:t>Hornick</a:t>
            </a:r>
            <a:r>
              <a:rPr lang="en-US" dirty="0" smtClean="0"/>
              <a:t>, Gerard </a:t>
            </a:r>
            <a:r>
              <a:rPr lang="en-US" dirty="0" err="1" smtClean="0"/>
              <a:t>Malanga</a:t>
            </a:r>
            <a:r>
              <a:rPr lang="en-US" dirty="0" smtClean="0"/>
              <a:t>, Rene </a:t>
            </a:r>
            <a:r>
              <a:rPr lang="en-US" dirty="0" err="1" smtClean="0"/>
              <a:t>Ricard</a:t>
            </a:r>
            <a:r>
              <a:rPr lang="en-US" dirty="0" smtClean="0"/>
              <a:t>, John Wieners</a:t>
            </a:r>
          </a:p>
          <a:p>
            <a:r>
              <a:rPr lang="en-US" dirty="0" smtClean="0"/>
              <a:t>Issue 7: </a:t>
            </a:r>
            <a:r>
              <a:rPr lang="en-US" u="sng" dirty="0" smtClean="0"/>
              <a:t>partly So-Cal</a:t>
            </a:r>
            <a:r>
              <a:rPr lang="en-US" dirty="0" smtClean="0"/>
              <a:t>, Lou Reed, David </a:t>
            </a:r>
            <a:r>
              <a:rPr lang="en-US" dirty="0" err="1" smtClean="0"/>
              <a:t>Ignatow</a:t>
            </a:r>
            <a:r>
              <a:rPr lang="en-US" dirty="0" smtClean="0"/>
              <a:t>, Andy Warhol, Tom Meyer, Nico, Gerard </a:t>
            </a:r>
            <a:r>
              <a:rPr lang="en-US" dirty="0" err="1" smtClean="0"/>
              <a:t>Malanga</a:t>
            </a:r>
            <a:r>
              <a:rPr lang="en-US" dirty="0" smtClean="0"/>
              <a:t>, Robert Bly</a:t>
            </a:r>
          </a:p>
          <a:p>
            <a:r>
              <a:rPr lang="en-US" dirty="0" smtClean="0"/>
              <a:t>Issue 8: </a:t>
            </a:r>
            <a:r>
              <a:rPr lang="en-US" u="sng" dirty="0" smtClean="0"/>
              <a:t>partly So-Cal</a:t>
            </a:r>
            <a:r>
              <a:rPr lang="en-US" dirty="0" smtClean="0"/>
              <a:t>, Allen Ginsberg, Tom Meyer, Pierre </a:t>
            </a:r>
            <a:r>
              <a:rPr lang="en-US" dirty="0" err="1" smtClean="0"/>
              <a:t>Reverdy</a:t>
            </a:r>
            <a:r>
              <a:rPr lang="en-US" dirty="0" smtClean="0"/>
              <a:t>, Rene </a:t>
            </a:r>
            <a:r>
              <a:rPr lang="en-US" dirty="0" err="1" smtClean="0"/>
              <a:t>Ricard</a:t>
            </a:r>
            <a:r>
              <a:rPr lang="en-US" dirty="0" smtClean="0"/>
              <a:t>, Ian Young</a:t>
            </a:r>
          </a:p>
          <a:p>
            <a:r>
              <a:rPr lang="en-US" dirty="0" smtClean="0"/>
              <a:t>Issue 9: no So-Cal poets</a:t>
            </a:r>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 Angeles Poets in Little Caesar</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Gerard </a:t>
            </a:r>
            <a:r>
              <a:rPr lang="en-US" dirty="0" err="1" smtClean="0"/>
              <a:t>Locklin</a:t>
            </a:r>
            <a:endParaRPr lang="en-US" dirty="0" smtClean="0"/>
          </a:p>
          <a:p>
            <a:r>
              <a:rPr lang="en-US" dirty="0" smtClean="0"/>
              <a:t>Ronald </a:t>
            </a:r>
            <a:r>
              <a:rPr lang="en-US" dirty="0" err="1" smtClean="0"/>
              <a:t>Koertge</a:t>
            </a:r>
            <a:endParaRPr lang="en-US" dirty="0" smtClean="0"/>
          </a:p>
          <a:p>
            <a:r>
              <a:rPr lang="en-US" dirty="0" err="1" smtClean="0"/>
              <a:t>Terryl</a:t>
            </a:r>
            <a:r>
              <a:rPr lang="en-US" dirty="0" smtClean="0"/>
              <a:t> Hunter</a:t>
            </a:r>
          </a:p>
          <a:p>
            <a:r>
              <a:rPr lang="en-US" dirty="0" smtClean="0"/>
              <a:t>Robert Peters</a:t>
            </a:r>
          </a:p>
          <a:p>
            <a:r>
              <a:rPr lang="en-US" dirty="0" smtClean="0"/>
              <a:t>Gavin Dillard</a:t>
            </a:r>
          </a:p>
          <a:p>
            <a:r>
              <a:rPr lang="en-US" dirty="0" smtClean="0"/>
              <a:t>Steve Richmond (starting issue 4)</a:t>
            </a:r>
          </a:p>
          <a:p>
            <a:r>
              <a:rPr lang="en-US" dirty="0" smtClean="0"/>
              <a:t>Marcus Grapes (starting issue 4)</a:t>
            </a:r>
          </a:p>
          <a:p>
            <a:r>
              <a:rPr lang="en-US" dirty="0" smtClean="0"/>
              <a:t>Kate </a:t>
            </a:r>
            <a:r>
              <a:rPr lang="en-US" dirty="0" err="1" smtClean="0"/>
              <a:t>Braverman</a:t>
            </a:r>
            <a:r>
              <a:rPr lang="en-US" dirty="0" smtClean="0"/>
              <a:t> (starting issue 8)</a:t>
            </a:r>
          </a:p>
          <a:p>
            <a:r>
              <a:rPr lang="en-US" dirty="0" smtClean="0"/>
              <a:t>Jack </a:t>
            </a:r>
            <a:r>
              <a:rPr lang="en-US" dirty="0" err="1" smtClean="0"/>
              <a:t>Skelley</a:t>
            </a:r>
            <a:r>
              <a:rPr lang="en-US" dirty="0" smtClean="0"/>
              <a:t> (starting issue 10)</a:t>
            </a:r>
          </a:p>
          <a:p>
            <a:r>
              <a:rPr lang="en-US" dirty="0" smtClean="0"/>
              <a:t>Michael Ford (starting issue 10)</a:t>
            </a:r>
          </a:p>
          <a:p>
            <a:r>
              <a:rPr lang="en-US" dirty="0" smtClean="0"/>
              <a:t>Leland Hickman (starting issue 11)</a:t>
            </a:r>
          </a:p>
          <a:p>
            <a:r>
              <a:rPr lang="en-US" dirty="0" smtClean="0"/>
              <a:t>Amy </a:t>
            </a:r>
            <a:r>
              <a:rPr lang="en-US" dirty="0" err="1" smtClean="0"/>
              <a:t>Gerstler</a:t>
            </a:r>
            <a:r>
              <a:rPr lang="en-US" dirty="0" smtClean="0"/>
              <a:t> (starting issue 11)</a:t>
            </a:r>
          </a:p>
          <a:p>
            <a:r>
              <a:rPr lang="en-US" dirty="0" smtClean="0"/>
              <a:t>David Trinidad (starting issue 11)</a:t>
            </a:r>
          </a:p>
          <a:p>
            <a:r>
              <a:rPr lang="en-US" dirty="0" smtClean="0"/>
              <a:t>James </a:t>
            </a:r>
            <a:r>
              <a:rPr lang="en-US" dirty="0" err="1" smtClean="0"/>
              <a:t>Krusoe</a:t>
            </a:r>
            <a:r>
              <a:rPr lang="en-US" dirty="0" smtClean="0"/>
              <a:t> (starting issue 11)</a:t>
            </a:r>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90800"/>
            <a:ext cx="7391400" cy="1143000"/>
          </a:xfrm>
        </p:spPr>
        <p:txBody>
          <a:bodyPr>
            <a:normAutofit/>
          </a:bodyPr>
          <a:lstStyle/>
          <a:p>
            <a:pPr algn="ctr"/>
            <a:r>
              <a:rPr lang="en-US" dirty="0" smtClean="0">
                <a:latin typeface="Aharoni" pitchFamily="2" charset="-79"/>
                <a:cs typeface="Aharoni" pitchFamily="2" charset="-79"/>
              </a:rPr>
              <a:t>(in)Conclusions</a:t>
            </a:r>
            <a:endParaRPr lang="en-US"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533400"/>
            <a:ext cx="7772400" cy="5486400"/>
          </a:xfrm>
        </p:spPr>
        <p:txBody>
          <a:bodyPr>
            <a:normAutofit lnSpcReduction="10000"/>
          </a:bodyPr>
          <a:lstStyle/>
          <a:p>
            <a:r>
              <a:rPr lang="en-US" dirty="0" smtClean="0"/>
              <a:t>Started as a way to transform L.A. poetry culture, but in the end the network pulled the central figure out of it.</a:t>
            </a:r>
          </a:p>
          <a:p>
            <a:r>
              <a:rPr lang="en-US" dirty="0" smtClean="0"/>
              <a:t>Though it contained elements peculiar to Dennis Cooper’s interests (the Toby Ross interview, for example), it was far more generous than that.</a:t>
            </a:r>
          </a:p>
          <a:p>
            <a:r>
              <a:rPr lang="en-US" dirty="0" smtClean="0"/>
              <a:t>The amalgam of stardom and literature that was only hinted at in the earlier issues reached a fruition in the later ones, where poets were indeed elevated to the status of image, even poets with only one poem (as opposed to portfolios).</a:t>
            </a:r>
          </a:p>
          <a:p>
            <a:r>
              <a:rPr lang="en-US" dirty="0" smtClean="0"/>
              <a:t>It suggests a template for later journals that mixed art, celebrity and poetry such as Bomb in New York.</a:t>
            </a:r>
          </a:p>
          <a:p>
            <a:r>
              <a:rPr lang="en-US" dirty="0" smtClean="0"/>
              <a:t>Still stands at the center of several tensions that I think exist in Los Angeles literature when it comes to interactions with the art world (for example, with </a:t>
            </a:r>
            <a:r>
              <a:rPr lang="en-US" dirty="0" err="1" smtClean="0"/>
              <a:t>CalArts</a:t>
            </a:r>
            <a:r>
              <a:rPr lang="en-US" dirty="0" smtClean="0"/>
              <a:t> grads).</a:t>
            </a:r>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orrissey Little Caesar 13 copy.jpg"/>
          <p:cNvPicPr>
            <a:picLocks noGrp="1" noChangeAspect="1"/>
          </p:cNvPicPr>
          <p:nvPr>
            <p:ph sz="quarter" idx="1"/>
          </p:nvPr>
        </p:nvPicPr>
        <p:blipFill>
          <a:blip r:embed="rId2" cstate="print"/>
          <a:stretch>
            <a:fillRect/>
          </a:stretch>
        </p:blipFill>
        <p:spPr>
          <a:xfrm>
            <a:off x="2362200" y="152400"/>
            <a:ext cx="4343400" cy="6515100"/>
          </a:xfr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you-are-the-quarry.jpg"/>
          <p:cNvPicPr>
            <a:picLocks noGrp="1" noChangeAspect="1"/>
          </p:cNvPicPr>
          <p:nvPr>
            <p:ph sz="quarter" idx="1"/>
          </p:nvPr>
        </p:nvPicPr>
        <p:blipFill>
          <a:blip r:embed="rId2" cstate="print"/>
          <a:stretch>
            <a:fillRect/>
          </a:stretch>
        </p:blipFill>
        <p:spPr>
          <a:xfrm>
            <a:off x="1487556" y="474268"/>
            <a:ext cx="6056244" cy="5850332"/>
          </a:xfr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477962"/>
          </a:xfrm>
        </p:spPr>
        <p:txBody>
          <a:bodyPr>
            <a:normAutofit/>
          </a:bodyPr>
          <a:lstStyle/>
          <a:p>
            <a:r>
              <a:rPr lang="en-US" dirty="0" smtClean="0"/>
              <a:t>The Wilde Boys Salon, for Poetry or Maybe a Hot Date</a:t>
            </a:r>
            <a:endParaRPr lang="en-US" dirty="0"/>
          </a:p>
        </p:txBody>
      </p:sp>
      <p:sp>
        <p:nvSpPr>
          <p:cNvPr id="3" name="Content Placeholder 2"/>
          <p:cNvSpPr>
            <a:spLocks noGrp="1"/>
          </p:cNvSpPr>
          <p:nvPr>
            <p:ph sz="quarter" idx="1"/>
          </p:nvPr>
        </p:nvSpPr>
        <p:spPr/>
        <p:txBody>
          <a:bodyPr>
            <a:normAutofit fontScale="92500" lnSpcReduction="10000"/>
          </a:bodyPr>
          <a:lstStyle/>
          <a:p>
            <a:endParaRPr lang="en-US" dirty="0" smtClean="0"/>
          </a:p>
          <a:p>
            <a:pPr marL="0" indent="0">
              <a:buNone/>
            </a:pPr>
            <a:r>
              <a:rPr lang="en-US" dirty="0" smtClean="0"/>
              <a:t>The featured poets, Dorothea </a:t>
            </a:r>
            <a:r>
              <a:rPr lang="en-US" dirty="0" err="1" smtClean="0"/>
              <a:t>Lasky</a:t>
            </a:r>
            <a:r>
              <a:rPr lang="en-US" dirty="0" smtClean="0"/>
              <a:t> and C A Conrad, sat on a plywood platform like fortunetellers. They read from their latest poems, including one from Mr. Conrad about a “fascist neighbor” kept awake by Mr. Conrad’s loud sex. The audience leaned forward to hear the reading whenever planes passed overhead on the way to La Guardia.</a:t>
            </a:r>
          </a:p>
          <a:p>
            <a:pPr marL="0" indent="0">
              <a:buNone/>
            </a:pPr>
            <a:r>
              <a:rPr lang="en-US" dirty="0" smtClean="0"/>
              <a:t>After a brief question-and-answer session, guests surged back to the book-and-wine table, rummaging for last drops. Mr. </a:t>
            </a:r>
            <a:r>
              <a:rPr lang="en-US" dirty="0" err="1" smtClean="0"/>
              <a:t>Legault</a:t>
            </a:r>
            <a:r>
              <a:rPr lang="en-US" dirty="0" smtClean="0"/>
              <a:t> circulated, accepting hugs, encouraging everyone to stay late and drink up. At the poets’ table, Mr. Conrad painted the nails of a bosomy girl with a shaved head, occasionally pausing to sign books.</a:t>
            </a:r>
          </a:p>
          <a:p>
            <a:pPr>
              <a:buNone/>
            </a:pP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3SALON1_SPAN-articleLarge.jpg"/>
          <p:cNvPicPr>
            <a:picLocks noGrp="1" noChangeAspect="1"/>
          </p:cNvPicPr>
          <p:nvPr>
            <p:ph sz="quarter" idx="1"/>
          </p:nvPr>
        </p:nvPicPr>
        <p:blipFill>
          <a:blip r:embed="rId2" cstate="print"/>
          <a:stretch>
            <a:fillRect/>
          </a:stretch>
        </p:blipFill>
        <p:spPr>
          <a:xfrm>
            <a:off x="228600" y="914400"/>
            <a:ext cx="8621486" cy="50292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533400"/>
            <a:ext cx="7772400" cy="5486400"/>
          </a:xfrm>
        </p:spPr>
        <p:txBody>
          <a:bodyPr>
            <a:normAutofit fontScale="92500" lnSpcReduction="10000"/>
          </a:bodyPr>
          <a:lstStyle/>
          <a:p>
            <a:pPr>
              <a:buNone/>
            </a:pPr>
            <a:r>
              <a:rPr lang="en-US" b="1" dirty="0" smtClean="0"/>
              <a:t>	The </a:t>
            </a:r>
            <a:r>
              <a:rPr lang="en-US" b="1" i="1" dirty="0" smtClean="0"/>
              <a:t>Little Caesar</a:t>
            </a:r>
            <a:r>
              <a:rPr lang="en-US" b="1" dirty="0" smtClean="0"/>
              <a:t> Scene</a:t>
            </a:r>
            <a:r>
              <a:rPr lang="en-US" dirty="0" smtClean="0"/>
              <a:t/>
            </a:r>
            <a:br>
              <a:rPr lang="en-US" dirty="0" smtClean="0"/>
            </a:br>
            <a:r>
              <a:rPr lang="en-US" dirty="0" smtClean="0"/>
              <a:t>Consideration of the punk scene in Los Angeles at the time; a look at the writing of Rimbaud; review of the poets, most especially Dennis Cooper, and their attachment to the New York School; a look at the writing and life of Bob Flanagan; questions about relationship of the “abject” to poetry and performance art; a note on Amy </a:t>
            </a:r>
            <a:r>
              <a:rPr lang="en-US" dirty="0" err="1" smtClean="0"/>
              <a:t>Gerstler</a:t>
            </a:r>
            <a:r>
              <a:rPr lang="en-US" dirty="0" smtClean="0"/>
              <a:t>.</a:t>
            </a:r>
          </a:p>
          <a:p>
            <a:pPr>
              <a:buNone/>
            </a:pPr>
            <a:r>
              <a:rPr lang="en-US" b="1" dirty="0" smtClean="0"/>
              <a:t>	10. Leland Hickman and </a:t>
            </a:r>
            <a:r>
              <a:rPr lang="en-US" b="1" i="1" dirty="0" smtClean="0"/>
              <a:t>Temblor</a:t>
            </a:r>
            <a:r>
              <a:rPr lang="en-US" dirty="0" smtClean="0"/>
              <a:t/>
            </a:r>
            <a:br>
              <a:rPr lang="en-US" dirty="0" smtClean="0"/>
            </a:br>
            <a:r>
              <a:rPr lang="en-US" dirty="0" smtClean="0"/>
              <a:t>A look at the Momentum scene around William Mohr; a note on Sulfur edited by Clayton </a:t>
            </a:r>
            <a:r>
              <a:rPr lang="en-US" dirty="0" err="1" smtClean="0"/>
              <a:t>Eshlemen</a:t>
            </a:r>
            <a:r>
              <a:rPr lang="en-US" dirty="0" smtClean="0"/>
              <a:t>; a note on Sun &amp; Moon and Green Integer; a note on the publishing activities of Paul </a:t>
            </a:r>
            <a:r>
              <a:rPr lang="en-US" dirty="0" err="1" smtClean="0"/>
              <a:t>Vangelisti</a:t>
            </a:r>
            <a:r>
              <a:rPr lang="en-US" dirty="0" smtClean="0"/>
              <a:t>; a consideration of Hickman’s writing; an overview of Temblor and the writers associated with it who remain in Los Angeles (such as Diane Ward, Dennis Philips, etc.); side note on Robert </a:t>
            </a:r>
            <a:r>
              <a:rPr lang="en-US" dirty="0" err="1" smtClean="0"/>
              <a:t>Crosson</a:t>
            </a:r>
            <a:r>
              <a:rPr lang="en-US" dirty="0" smtClean="0"/>
              <a:t>.</a:t>
            </a:r>
          </a:p>
          <a:p>
            <a:endParaRPr lang="en-US" dirty="0" smtClean="0"/>
          </a:p>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nrad.jpg"/>
          <p:cNvPicPr>
            <a:picLocks noGrp="1" noChangeAspect="1"/>
          </p:cNvPicPr>
          <p:nvPr>
            <p:ph sz="quarter" idx="1"/>
          </p:nvPr>
        </p:nvPicPr>
        <p:blipFill>
          <a:blip r:embed="rId2" cstate="print"/>
          <a:stretch>
            <a:fillRect/>
          </a:stretch>
        </p:blipFill>
        <p:spPr>
          <a:xfrm>
            <a:off x="457200" y="381000"/>
            <a:ext cx="8204200" cy="6153150"/>
          </a:xfr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EVIANT BEST PHOTO.jpg"/>
          <p:cNvPicPr>
            <a:picLocks noGrp="1" noChangeAspect="1"/>
          </p:cNvPicPr>
          <p:nvPr>
            <p:ph sz="quarter" idx="1"/>
          </p:nvPr>
        </p:nvPicPr>
        <p:blipFill>
          <a:blip r:embed="rId2" cstate="print"/>
          <a:stretch>
            <a:fillRect/>
          </a:stretch>
        </p:blipFill>
        <p:spPr>
          <a:xfrm>
            <a:off x="2438400" y="190500"/>
            <a:ext cx="4267200" cy="6400800"/>
          </a:xfr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qui.JPG"/>
          <p:cNvPicPr>
            <a:picLocks noGrp="1" noChangeAspect="1"/>
          </p:cNvPicPr>
          <p:nvPr>
            <p:ph sz="quarter" idx="1"/>
          </p:nvPr>
        </p:nvPicPr>
        <p:blipFill>
          <a:blip r:embed="rId2" cstate="print"/>
          <a:stretch>
            <a:fillRect/>
          </a:stretch>
        </p:blipFill>
        <p:spPr>
          <a:xfrm>
            <a:off x="543781" y="381000"/>
            <a:ext cx="8066819" cy="62484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90800"/>
            <a:ext cx="7391400" cy="1143000"/>
          </a:xfrm>
        </p:spPr>
        <p:txBody>
          <a:bodyPr>
            <a:normAutofit/>
          </a:bodyPr>
          <a:lstStyle/>
          <a:p>
            <a:pPr algn="ctr"/>
            <a:r>
              <a:rPr lang="en-US" dirty="0" smtClean="0">
                <a:latin typeface="Aharoni" pitchFamily="2" charset="-79"/>
                <a:cs typeface="Aharoni" pitchFamily="2" charset="-79"/>
              </a:rPr>
              <a:t>Arthur Rimbaud (1854-1891)</a:t>
            </a:r>
            <a:endParaRPr lang="en-US"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963</TotalTime>
  <Words>2047</Words>
  <Application>Microsoft Office PowerPoint</Application>
  <PresentationFormat>On-screen Show (4:3)</PresentationFormat>
  <Paragraphs>121</Paragraphs>
  <Slides>82</Slides>
  <Notes>0</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Equity</vt:lpstr>
      <vt:lpstr>“Zine Days”: Rimbaud, Punk, the  New York School and Little Caesar </vt:lpstr>
      <vt:lpstr>An Historical Anthology  of Los Angeles Poetry (1885-1985)</vt:lpstr>
      <vt:lpstr>Slide 3</vt:lpstr>
      <vt:lpstr>Slide 4</vt:lpstr>
      <vt:lpstr>Slide 5</vt:lpstr>
      <vt:lpstr>Slide 6</vt:lpstr>
      <vt:lpstr>Slide 7</vt:lpstr>
      <vt:lpstr>Slide 8</vt:lpstr>
      <vt:lpstr>Arthur Rimbaud (1854-1891)</vt:lpstr>
      <vt:lpstr>Slide 10</vt:lpstr>
      <vt:lpstr>Slide 11</vt:lpstr>
      <vt:lpstr>Slide 12</vt:lpstr>
      <vt:lpstr>Punk</vt:lpstr>
      <vt:lpstr>Slide 14</vt:lpstr>
      <vt:lpstr>Slide 15</vt:lpstr>
      <vt:lpstr>Slide 16</vt:lpstr>
      <vt:lpstr>Slide 17</vt:lpstr>
      <vt:lpstr>Slide 18</vt:lpstr>
      <vt:lpstr>Slide 19</vt:lpstr>
      <vt:lpstr>Slide 20</vt:lpstr>
      <vt:lpstr>Slide 21</vt:lpstr>
      <vt:lpstr>The New York School Poets</vt:lpstr>
      <vt:lpstr>Slide 23</vt:lpstr>
      <vt:lpstr>Slide 24</vt:lpstr>
      <vt:lpstr>Slide 25</vt:lpstr>
      <vt:lpstr>Slide 26</vt:lpstr>
      <vt:lpstr>Slide 27</vt:lpstr>
      <vt:lpstr>Slide 28</vt:lpstr>
      <vt:lpstr>Slide 29</vt:lpstr>
      <vt:lpstr>Little Caesar: Timeline</vt:lpstr>
      <vt:lpstr>Slide 31</vt:lpstr>
      <vt:lpstr>Slide 32</vt:lpstr>
      <vt:lpstr>Slide 33</vt:lpstr>
      <vt:lpstr>Little Caesar: Addresses</vt:lpstr>
      <vt:lpstr>Slide 35</vt:lpstr>
      <vt:lpstr>Slide 36</vt:lpstr>
      <vt:lpstr>Rimbaud, “Alchemy of the Word”</vt:lpstr>
      <vt:lpstr>Slide 38</vt:lpstr>
      <vt:lpstr>Slide 39</vt:lpstr>
      <vt:lpstr>Slide 40</vt:lpstr>
      <vt:lpstr>Little Caesar: Icons</vt:lpstr>
      <vt:lpstr>Photographs/Images in LC 1-6</vt:lpstr>
      <vt:lpstr>Slide 43</vt:lpstr>
      <vt:lpstr>Slide 44</vt:lpstr>
      <vt:lpstr>Slide 45</vt:lpstr>
      <vt:lpstr>Images in Little Caesar 5</vt:lpstr>
      <vt:lpstr>Slide 47</vt:lpstr>
      <vt:lpstr>Slide 48</vt:lpstr>
      <vt:lpstr>Images Little Caesar 5 (cont’d)</vt:lpstr>
      <vt:lpstr>Slide 50</vt:lpstr>
      <vt:lpstr>Little Caesar 6</vt:lpstr>
      <vt:lpstr>Slide 52</vt:lpstr>
      <vt:lpstr>Little Caesar: Recoveries</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Little Caesar: Poetry</vt:lpstr>
      <vt:lpstr>Slide 68</vt:lpstr>
      <vt:lpstr>Slide 69</vt:lpstr>
      <vt:lpstr>Slide 70</vt:lpstr>
      <vt:lpstr>Slide 71</vt:lpstr>
      <vt:lpstr>Slide 72</vt:lpstr>
      <vt:lpstr>Los Angeles Poets in Little Caesar</vt:lpstr>
      <vt:lpstr>(in)Conclusions</vt:lpstr>
      <vt:lpstr>Slide 75</vt:lpstr>
      <vt:lpstr>Slide 76</vt:lpstr>
      <vt:lpstr>Slide 77</vt:lpstr>
      <vt:lpstr>The Wilde Boys Salon, for Poetry or Maybe a Hot Date</vt:lpstr>
      <vt:lpstr>Slide 79</vt:lpstr>
      <vt:lpstr>Slide 80</vt:lpstr>
      <vt:lpstr>Slide 81</vt:lpstr>
      <vt:lpstr>Slide 82</vt:lpstr>
    </vt:vector>
  </TitlesOfParts>
  <Company>University of California, Los Angeles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“Zine Days”: Rimbaud, Punk and the Little Caesar Group</dc:title>
  <dc:creator>Brian Stefans</dc:creator>
  <cp:lastModifiedBy>Brian Stefans</cp:lastModifiedBy>
  <cp:revision>26</cp:revision>
  <dcterms:created xsi:type="dcterms:W3CDTF">2011-11-04T06:11:49Z</dcterms:created>
  <dcterms:modified xsi:type="dcterms:W3CDTF">2011-11-05T15:06:17Z</dcterms:modified>
</cp:coreProperties>
</file>